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7" r:id="rId1"/>
  </p:sldMasterIdLst>
  <p:notesMasterIdLst>
    <p:notesMasterId r:id="rId48"/>
  </p:notesMasterIdLst>
  <p:sldIdLst>
    <p:sldId id="311" r:id="rId2"/>
    <p:sldId id="312" r:id="rId3"/>
    <p:sldId id="313" r:id="rId4"/>
    <p:sldId id="314" r:id="rId5"/>
    <p:sldId id="315" r:id="rId6"/>
    <p:sldId id="316" r:id="rId7"/>
    <p:sldId id="317" r:id="rId8"/>
    <p:sldId id="318" r:id="rId9"/>
    <p:sldId id="319" r:id="rId10"/>
    <p:sldId id="320" r:id="rId11"/>
    <p:sldId id="321" r:id="rId12"/>
    <p:sldId id="322" r:id="rId13"/>
    <p:sldId id="280" r:id="rId14"/>
    <p:sldId id="281" r:id="rId15"/>
    <p:sldId id="282" r:id="rId16"/>
    <p:sldId id="257" r:id="rId17"/>
    <p:sldId id="301" r:id="rId18"/>
    <p:sldId id="275" r:id="rId19"/>
    <p:sldId id="278" r:id="rId20"/>
    <p:sldId id="276" r:id="rId21"/>
    <p:sldId id="258" r:id="rId22"/>
    <p:sldId id="259" r:id="rId23"/>
    <p:sldId id="260" r:id="rId24"/>
    <p:sldId id="294" r:id="rId25"/>
    <p:sldId id="296" r:id="rId26"/>
    <p:sldId id="261" r:id="rId27"/>
    <p:sldId id="262" r:id="rId28"/>
    <p:sldId id="264" r:id="rId29"/>
    <p:sldId id="265" r:id="rId30"/>
    <p:sldId id="299" r:id="rId31"/>
    <p:sldId id="309" r:id="rId32"/>
    <p:sldId id="266" r:id="rId33"/>
    <p:sldId id="308" r:id="rId34"/>
    <p:sldId id="307" r:id="rId35"/>
    <p:sldId id="305" r:id="rId36"/>
    <p:sldId id="267" r:id="rId37"/>
    <p:sldId id="300" r:id="rId38"/>
    <p:sldId id="268" r:id="rId39"/>
    <p:sldId id="310" r:id="rId40"/>
    <p:sldId id="269" r:id="rId41"/>
    <p:sldId id="270" r:id="rId42"/>
    <p:sldId id="271" r:id="rId43"/>
    <p:sldId id="291" r:id="rId44"/>
    <p:sldId id="292" r:id="rId45"/>
    <p:sldId id="290" r:id="rId46"/>
    <p:sldId id="273" r:id="rId4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5E6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15" autoAdjust="0"/>
    <p:restoredTop sz="88561" autoAdjust="0"/>
  </p:normalViewPr>
  <p:slideViewPr>
    <p:cSldViewPr snapToGrid="0">
      <p:cViewPr varScale="1">
        <p:scale>
          <a:sx n="64" d="100"/>
          <a:sy n="64" d="100"/>
        </p:scale>
        <p:origin x="156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MY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07FE94-CB29-48F9-BEA6-D2B9699F348F}" type="datetimeFigureOut">
              <a:rPr lang="en-MY" smtClean="0"/>
              <a:t>30/5/2017</a:t>
            </a:fld>
            <a:endParaRPr lang="en-MY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MY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M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4D4AB0-7EDC-4A8F-8B0D-B3C43F28FA5D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8995104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Y" dirty="0" err="1"/>
              <a:t>Pls</a:t>
            </a:r>
            <a:r>
              <a:rPr lang="en-MY" dirty="0"/>
              <a:t> fill in this page thank you very much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4D4AB0-7EDC-4A8F-8B0D-B3C43F28FA5D}" type="slidenum">
              <a:rPr lang="en-MY" smtClean="0"/>
              <a:t>17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6272058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Y" dirty="0"/>
              <a:t>+how the sensors work, no need emphasize the use cases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4D4AB0-7EDC-4A8F-8B0D-B3C43F28FA5D}" type="slidenum">
              <a:rPr lang="en-MY" smtClean="0"/>
              <a:t>23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9426289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Y" dirty="0"/>
              <a:t>+how the sensors work, no need emphasize the use cases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4D4AB0-7EDC-4A8F-8B0D-B3C43F28FA5D}" type="slidenum">
              <a:rPr lang="en-MY" smtClean="0"/>
              <a:t>24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1089943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Y" dirty="0"/>
              <a:t>+how the sensors work, no need emphasize the use cases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4D4AB0-7EDC-4A8F-8B0D-B3C43F28FA5D}" type="slidenum">
              <a:rPr lang="en-MY" smtClean="0"/>
              <a:t>25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40558979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Y" dirty="0"/>
              <a:t>+how the sensors work, no need emphasize the use cases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4D4AB0-7EDC-4A8F-8B0D-B3C43F28FA5D}" type="slidenum">
              <a:rPr lang="en-MY" smtClean="0"/>
              <a:t>31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7094411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Y" dirty="0"/>
              <a:t>+how the sensors work, no need emphasize the use cases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4D4AB0-7EDC-4A8F-8B0D-B3C43F28FA5D}" type="slidenum">
              <a:rPr lang="en-MY" smtClean="0"/>
              <a:t>33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3399584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Y" dirty="0"/>
              <a:t>+how the sensors work, no need emphasize the use cases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4D4AB0-7EDC-4A8F-8B0D-B3C43F28FA5D}" type="slidenum">
              <a:rPr lang="en-MY" smtClean="0"/>
              <a:t>34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9053507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Y" dirty="0"/>
              <a:t>+how the sensors work, no need emphasize the use cases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4D4AB0-7EDC-4A8F-8B0D-B3C43F28FA5D}" type="slidenum">
              <a:rPr lang="en-MY" smtClean="0"/>
              <a:t>35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3262625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Y" dirty="0"/>
              <a:t>Bluetooth mesh, puck to puck, </a:t>
            </a:r>
            <a:r>
              <a:rPr lang="en-MY" dirty="0" err="1"/>
              <a:t>tx</a:t>
            </a:r>
            <a:r>
              <a:rPr lang="en-MY" dirty="0"/>
              <a:t> power, rate, firmware update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4D4AB0-7EDC-4A8F-8B0D-B3C43F28FA5D}" type="slidenum">
              <a:rPr lang="en-MY" smtClean="0"/>
              <a:t>42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9612499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MY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5/30/2017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6822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5/30/2017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14456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5/30/2017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05398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5/30/2017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26690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5/30/2017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73247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5/30/2017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31264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5/30/2017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47562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5/30/2017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33418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5/30/2017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18776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5/30/2017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89571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MY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5/30/2017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92454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5/30/2017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48817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ickstarter.com/projects/gfw/puckjs-the-ground-breaking-bluetooth-beacon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libaba.com/product-detail/Module-Bluetooth-4-2-NORDIC-NRF52832_60594820230.html?spm=a2700.7724838.0.0.Gfk9YD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hyperlink" Target="https://www.alibaba.com/product-detail/Motion-sensor-nRF52832-beacon-ble_60410946591.html?spm=a2700.7724838.0.0.Gfk9YD&amp;s=p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jpg"/><Relationship Id="rId4" Type="http://schemas.openxmlformats.org/officeDocument/2006/relationships/image" Target="../media/image29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jpg"/><Relationship Id="rId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jpg"/><Relationship Id="rId3" Type="http://schemas.openxmlformats.org/officeDocument/2006/relationships/image" Target="../media/image2.jpe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jpg"/><Relationship Id="rId4" Type="http://schemas.openxmlformats.org/officeDocument/2006/relationships/image" Target="../media/image44.png"/><Relationship Id="rId9" Type="http://schemas.openxmlformats.org/officeDocument/2006/relationships/image" Target="../media/image49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spruino.com/ide/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spruino.com/Puck.js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Powerpoint Template Design-0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116174" y="133012"/>
            <a:ext cx="6858000" cy="2387600"/>
          </a:xfrm>
        </p:spPr>
        <p:txBody>
          <a:bodyPr>
            <a:normAutofit/>
          </a:bodyPr>
          <a:lstStyle/>
          <a:p>
            <a:r>
              <a:rPr lang="en-SG" sz="6000" dirty="0"/>
              <a:t>Internet of Things </a:t>
            </a:r>
            <a:br>
              <a:rPr lang="en-SG" sz="6000" dirty="0"/>
            </a:br>
            <a:r>
              <a:rPr lang="en-SG" sz="6000" dirty="0"/>
              <a:t>&amp; Puck.js session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909872" y="5730642"/>
            <a:ext cx="2994285" cy="505267"/>
          </a:xfrm>
        </p:spPr>
        <p:txBody>
          <a:bodyPr/>
          <a:lstStyle/>
          <a:p>
            <a:r>
              <a:rPr lang="en-SG" dirty="0"/>
              <a:t>Innovation Office | </a:t>
            </a:r>
            <a:r>
              <a:rPr lang="en-US" dirty="0"/>
              <a:t>May 2017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2038888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Powerpoint Template Design White BG-02-0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273534"/>
            <a:ext cx="7886700" cy="4351338"/>
          </a:xfrm>
        </p:spPr>
        <p:txBody>
          <a:bodyPr>
            <a:normAutofit/>
          </a:bodyPr>
          <a:lstStyle/>
          <a:p>
            <a:r>
              <a:rPr lang="en-US" sz="2600" dirty="0"/>
              <a:t>Making “dumb” devices “smart”</a:t>
            </a:r>
          </a:p>
          <a:p>
            <a:pPr lvl="1"/>
            <a:r>
              <a:rPr lang="en-US" sz="2600" dirty="0"/>
              <a:t>embed with sensors, software, network connectivity to enable collection and exchanging of data</a:t>
            </a:r>
          </a:p>
          <a:p>
            <a:r>
              <a:rPr lang="en-US" sz="2600" dirty="0"/>
              <a:t>Integration of physical world into virtual world</a:t>
            </a:r>
          </a:p>
        </p:txBody>
      </p:sp>
      <p:pic>
        <p:nvPicPr>
          <p:cNvPr id="1026" name="Picture 2" descr="mage result for io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7465" y="3015542"/>
            <a:ext cx="3026535" cy="3026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Image result for smart shoes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792" y="3121477"/>
            <a:ext cx="2997628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216596" y="4736811"/>
            <a:ext cx="1334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Smart shoes</a:t>
            </a:r>
            <a:endParaRPr lang="en-SG" dirty="0"/>
          </a:p>
        </p:txBody>
      </p:sp>
      <p:pic>
        <p:nvPicPr>
          <p:cNvPr id="6148" name="Picture 4" descr="Image result for smart bik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4103" y="3121477"/>
            <a:ext cx="2380865" cy="1687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4552536" y="4759284"/>
            <a:ext cx="1182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Smart bike</a:t>
            </a:r>
            <a:endParaRPr lang="en-SG" dirty="0"/>
          </a:p>
        </p:txBody>
      </p:sp>
      <p:pic>
        <p:nvPicPr>
          <p:cNvPr id="6150" name="Picture 6" descr="Image result for smart hom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669" y="5106143"/>
            <a:ext cx="2144929" cy="1430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994123" y="6488668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Smart home</a:t>
            </a:r>
            <a:endParaRPr lang="en-SG" dirty="0"/>
          </a:p>
        </p:txBody>
      </p:sp>
      <p:pic>
        <p:nvPicPr>
          <p:cNvPr id="6152" name="Picture 8" descr="Image result for smart pet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3644" y="5201917"/>
            <a:ext cx="3003925" cy="1239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3894865" y="6438422"/>
            <a:ext cx="1198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Smart pets</a:t>
            </a:r>
            <a:endParaRPr lang="en-SG" dirty="0"/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299803" y="393231"/>
            <a:ext cx="8679305" cy="6006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/>
              <a:t>Disruption: Internet of Things</a:t>
            </a:r>
            <a:endParaRPr lang="en-MY" sz="4000" dirty="0"/>
          </a:p>
        </p:txBody>
      </p:sp>
    </p:spTree>
    <p:extLst>
      <p:ext uri="{BB962C8B-B14F-4D97-AF65-F5344CB8AC3E}">
        <p14:creationId xmlns:p14="http://schemas.microsoft.com/office/powerpoint/2010/main" val="17620239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Powerpoint Template Design White BG-02-0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3660" y="1270989"/>
            <a:ext cx="7886700" cy="4351338"/>
          </a:xfrm>
        </p:spPr>
        <p:txBody>
          <a:bodyPr>
            <a:normAutofit/>
          </a:bodyPr>
          <a:lstStyle/>
          <a:p>
            <a:r>
              <a:rPr lang="en-US" sz="2600" dirty="0"/>
              <a:t>Home automation</a:t>
            </a:r>
          </a:p>
          <a:p>
            <a:pPr lvl="1"/>
            <a:r>
              <a:rPr lang="en-US" sz="2400" dirty="0"/>
              <a:t>e.g.: Smart light bulbs</a:t>
            </a:r>
          </a:p>
          <a:p>
            <a:r>
              <a:rPr lang="en-US" sz="2600" dirty="0"/>
              <a:t>Healthcare</a:t>
            </a:r>
          </a:p>
          <a:p>
            <a:pPr lvl="1"/>
            <a:r>
              <a:rPr lang="en-US" sz="2400" dirty="0"/>
              <a:t>e.g.: </a:t>
            </a:r>
            <a:r>
              <a:rPr lang="en-US" sz="2400" dirty="0" err="1"/>
              <a:t>Fitbit</a:t>
            </a:r>
            <a:r>
              <a:rPr lang="en-US" sz="2400" dirty="0"/>
              <a:t> activity trackers</a:t>
            </a:r>
          </a:p>
          <a:p>
            <a:r>
              <a:rPr lang="en-US" sz="2600" dirty="0"/>
              <a:t>Facilities management</a:t>
            </a:r>
          </a:p>
          <a:p>
            <a:pPr lvl="1"/>
            <a:r>
              <a:rPr lang="en-US" sz="2400" dirty="0"/>
              <a:t>e.g.: Sensing temperature, humidity of environment</a:t>
            </a:r>
          </a:p>
        </p:txBody>
      </p:sp>
      <p:pic>
        <p:nvPicPr>
          <p:cNvPr id="2050" name="Picture 2" descr="mage result for iot home automat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19" y="4641004"/>
            <a:ext cx="2601532" cy="1931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mage result for iot healthcar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4237" y="4641004"/>
            <a:ext cx="2269675" cy="1931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mage result for iot facilities management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7227" y="4545865"/>
            <a:ext cx="2799228" cy="1468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299803" y="393231"/>
            <a:ext cx="8679305" cy="6006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 err="1"/>
              <a:t>IoT</a:t>
            </a:r>
            <a:r>
              <a:rPr lang="en-US" sz="4000" dirty="0"/>
              <a:t>: Industries</a:t>
            </a:r>
            <a:endParaRPr lang="en-MY" sz="4000" dirty="0"/>
          </a:p>
        </p:txBody>
      </p:sp>
    </p:spTree>
    <p:extLst>
      <p:ext uri="{BB962C8B-B14F-4D97-AF65-F5344CB8AC3E}">
        <p14:creationId xmlns:p14="http://schemas.microsoft.com/office/powerpoint/2010/main" val="42130115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owerpoint Template Design White BG-02-0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3641" y="1300969"/>
            <a:ext cx="7886700" cy="4351338"/>
          </a:xfrm>
        </p:spPr>
        <p:txBody>
          <a:bodyPr>
            <a:normAutofit/>
          </a:bodyPr>
          <a:lstStyle/>
          <a:p>
            <a:r>
              <a:rPr lang="en-US" sz="2600" dirty="0"/>
              <a:t>Receiving real-time information</a:t>
            </a:r>
          </a:p>
          <a:p>
            <a:r>
              <a:rPr lang="en-US" sz="2600" dirty="0"/>
              <a:t>Data analytics</a:t>
            </a:r>
          </a:p>
          <a:p>
            <a:r>
              <a:rPr lang="en-US" sz="2600" dirty="0"/>
              <a:t>Save time and resources by automation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99803" y="393231"/>
            <a:ext cx="8679305" cy="6006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 err="1"/>
              <a:t>IoT</a:t>
            </a:r>
            <a:r>
              <a:rPr lang="en-US" sz="4000" dirty="0"/>
              <a:t>: Benefits</a:t>
            </a:r>
            <a:endParaRPr lang="en-MY" sz="4000" dirty="0"/>
          </a:p>
        </p:txBody>
      </p:sp>
    </p:spTree>
    <p:extLst>
      <p:ext uri="{BB962C8B-B14F-4D97-AF65-F5344CB8AC3E}">
        <p14:creationId xmlns:p14="http://schemas.microsoft.com/office/powerpoint/2010/main" val="32753096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owerpoint Template Design White BG-02-0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1658" y="1441312"/>
            <a:ext cx="7886700" cy="4351338"/>
          </a:xfrm>
        </p:spPr>
        <p:txBody>
          <a:bodyPr>
            <a:normAutofit/>
          </a:bodyPr>
          <a:lstStyle/>
          <a:p>
            <a:r>
              <a:rPr lang="en-US" sz="2600" dirty="0"/>
              <a:t>Connectivity: Able to communicate with another device, preferably using Bluetooth 5 with improved connectivity</a:t>
            </a:r>
          </a:p>
          <a:p>
            <a:r>
              <a:rPr lang="en-US" sz="2600" dirty="0"/>
              <a:t>Heterogeneity: Able to interact with other devices or service platforms through different network</a:t>
            </a:r>
          </a:p>
          <a:p>
            <a:r>
              <a:rPr lang="en-US" sz="2600" dirty="0"/>
              <a:t>Durability: Able to withstand physical environment conditions and long battery life</a:t>
            </a:r>
          </a:p>
          <a:p>
            <a:r>
              <a:rPr lang="en-US" sz="2600" dirty="0"/>
              <a:t>Physical safety: Hard to tamper device / damage users</a:t>
            </a:r>
          </a:p>
          <a:p>
            <a:r>
              <a:rPr lang="en-US" sz="2600" dirty="0"/>
              <a:t>Easy to program and deploy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856060" y="393231"/>
            <a:ext cx="7429499" cy="6006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MY" sz="4000" dirty="0" err="1"/>
              <a:t>IoT</a:t>
            </a:r>
            <a:r>
              <a:rPr lang="en-MY" sz="4000" dirty="0"/>
              <a:t> Controller: Characteristics</a:t>
            </a:r>
          </a:p>
        </p:txBody>
      </p:sp>
    </p:spTree>
    <p:extLst>
      <p:ext uri="{BB962C8B-B14F-4D97-AF65-F5344CB8AC3E}">
        <p14:creationId xmlns:p14="http://schemas.microsoft.com/office/powerpoint/2010/main" val="2336897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owerpoint Template Design White BG-02-0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5154" y="1242530"/>
            <a:ext cx="7886700" cy="4351338"/>
          </a:xfrm>
        </p:spPr>
        <p:txBody>
          <a:bodyPr>
            <a:normAutofit/>
          </a:bodyPr>
          <a:lstStyle/>
          <a:p>
            <a:r>
              <a:rPr lang="en-US" sz="2600" dirty="0"/>
              <a:t>Designed for </a:t>
            </a:r>
            <a:r>
              <a:rPr lang="en-US" sz="2600" dirty="0" err="1"/>
              <a:t>IoT</a:t>
            </a:r>
            <a:endParaRPr lang="en-US" sz="2600" dirty="0"/>
          </a:p>
          <a:p>
            <a:r>
              <a:rPr lang="en-US" sz="2600" dirty="0"/>
              <a:t>Low energy (LE) </a:t>
            </a:r>
            <a:r>
              <a:rPr lang="mr-IN" sz="2600" dirty="0"/>
              <a:t>–</a:t>
            </a:r>
            <a:r>
              <a:rPr lang="en-US" sz="2600" dirty="0"/>
              <a:t> reduce power consumption</a:t>
            </a:r>
          </a:p>
          <a:p>
            <a:r>
              <a:rPr lang="en-US" sz="2600" dirty="0"/>
              <a:t>Uses mesh network topology </a:t>
            </a:r>
            <a:r>
              <a:rPr lang="mr-IN" sz="2600" dirty="0"/>
              <a:t>–</a:t>
            </a:r>
            <a:r>
              <a:rPr lang="en-US" sz="2600" dirty="0"/>
              <a:t> making </a:t>
            </a:r>
            <a:r>
              <a:rPr lang="en-US" sz="2600" dirty="0" err="1"/>
              <a:t>IoT</a:t>
            </a:r>
            <a:r>
              <a:rPr lang="en-US" sz="2600" dirty="0"/>
              <a:t> scalable, no need to worry about range of Bluetooth</a:t>
            </a:r>
          </a:p>
        </p:txBody>
      </p:sp>
      <p:pic>
        <p:nvPicPr>
          <p:cNvPr id="5124" name="Picture 4" descr="mage result for bluetooth mesh networ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131" y="3076894"/>
            <a:ext cx="6380821" cy="2820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856060" y="393231"/>
            <a:ext cx="7429499" cy="6006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MY" sz="4000" dirty="0"/>
              <a:t>Bluetooth 5</a:t>
            </a:r>
          </a:p>
        </p:txBody>
      </p:sp>
    </p:spTree>
    <p:extLst>
      <p:ext uri="{BB962C8B-B14F-4D97-AF65-F5344CB8AC3E}">
        <p14:creationId xmlns:p14="http://schemas.microsoft.com/office/powerpoint/2010/main" val="15618401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owerpoint Template Design White BG-02-0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8893" y="1322043"/>
            <a:ext cx="7886700" cy="4351338"/>
          </a:xfrm>
        </p:spPr>
        <p:txBody>
          <a:bodyPr>
            <a:normAutofit/>
          </a:bodyPr>
          <a:lstStyle/>
          <a:p>
            <a:r>
              <a:rPr lang="en-US" sz="2600" dirty="0"/>
              <a:t>Up to 2x bandwidth with low energy </a:t>
            </a:r>
          </a:p>
          <a:p>
            <a:pPr lvl="1"/>
            <a:r>
              <a:rPr lang="en-US" sz="2600" dirty="0"/>
              <a:t>From 1Mbps to 2Mbps</a:t>
            </a:r>
          </a:p>
          <a:p>
            <a:r>
              <a:rPr lang="en-US" sz="2600" dirty="0"/>
              <a:t>Up to 4x range with low energy </a:t>
            </a:r>
          </a:p>
          <a:p>
            <a:pPr lvl="1"/>
            <a:r>
              <a:rPr lang="en-US" sz="2600" dirty="0"/>
              <a:t>From ~80m to ~200m</a:t>
            </a:r>
          </a:p>
          <a:p>
            <a:r>
              <a:rPr lang="en-US" sz="2600" dirty="0"/>
              <a:t>Up to 8x broadcasting message capacity</a:t>
            </a:r>
          </a:p>
          <a:p>
            <a:pPr lvl="1"/>
            <a:r>
              <a:rPr lang="en-US" sz="2600" dirty="0"/>
              <a:t>From 31 bytes to 255 bytes</a:t>
            </a:r>
          </a:p>
          <a:p>
            <a:r>
              <a:rPr lang="en-US" sz="2600" dirty="0"/>
              <a:t>Interoperability improvement: communication between compatible profiles</a:t>
            </a:r>
          </a:p>
          <a:p>
            <a:r>
              <a:rPr lang="en-US" sz="2600" dirty="0"/>
              <a:t>Backwards compatible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856060" y="393231"/>
            <a:ext cx="7429499" cy="6006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MY" sz="4000" dirty="0"/>
              <a:t>Bluetooth 5 VS Bluetooth 4.2</a:t>
            </a:r>
          </a:p>
        </p:txBody>
      </p:sp>
    </p:spTree>
    <p:extLst>
      <p:ext uri="{BB962C8B-B14F-4D97-AF65-F5344CB8AC3E}">
        <p14:creationId xmlns:p14="http://schemas.microsoft.com/office/powerpoint/2010/main" val="10171153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Powerpoint Template Design White BG-02-0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60" y="393231"/>
            <a:ext cx="7429499" cy="600682"/>
          </a:xfrm>
        </p:spPr>
        <p:txBody>
          <a:bodyPr>
            <a:noAutofit/>
          </a:bodyPr>
          <a:lstStyle/>
          <a:p>
            <a:pPr algn="ctr"/>
            <a:r>
              <a:rPr lang="en-MY" sz="4000" dirty="0"/>
              <a:t>What is Puck.JS?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6303" y="1379094"/>
            <a:ext cx="3888218" cy="3126645"/>
          </a:xfrm>
        </p:spPr>
        <p:txBody>
          <a:bodyPr>
            <a:normAutofit/>
          </a:bodyPr>
          <a:lstStyle/>
          <a:p>
            <a:r>
              <a:rPr lang="en-MY" sz="2600" dirty="0"/>
              <a:t>A programmable “button”</a:t>
            </a:r>
          </a:p>
          <a:p>
            <a:r>
              <a:rPr lang="en-MY" sz="2600" dirty="0"/>
              <a:t>Contains many sensors, LEDs and GPIO pins</a:t>
            </a:r>
          </a:p>
          <a:p>
            <a:r>
              <a:rPr lang="en-MY" sz="2600" dirty="0"/>
              <a:t>Supports Physical Web, Web Bluetooth, NFC, </a:t>
            </a:r>
          </a:p>
          <a:p>
            <a:r>
              <a:rPr lang="en-MY" sz="2600" dirty="0"/>
              <a:t>Bluetooth 5 Ready</a:t>
            </a:r>
          </a:p>
          <a:p>
            <a:r>
              <a:rPr lang="en-MY" sz="2600" dirty="0"/>
              <a:t>Open source</a:t>
            </a: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0" y="6450496"/>
            <a:ext cx="9144000" cy="40750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MY" sz="1900" dirty="0">
                <a:hlinkClick r:id="rId3"/>
              </a:rPr>
              <a:t>https://www.kickstarter.com/projects/gfw/puckjs-the-ground-breaking-bluetooth-beacon</a:t>
            </a:r>
            <a:r>
              <a:rPr lang="en-MY" sz="1900" dirty="0"/>
              <a:t> </a:t>
            </a:r>
          </a:p>
        </p:txBody>
      </p:sp>
      <p:pic>
        <p:nvPicPr>
          <p:cNvPr id="6" name="Picture 5" descr="A picture containing indoor, sitting, table, board&#10;&#10;Description generated with high confidence"/>
          <p:cNvPicPr>
            <a:picLocks noChangeAspect="1"/>
          </p:cNvPicPr>
          <p:nvPr/>
        </p:nvPicPr>
        <p:blipFill rotWithShape="1">
          <a:blip r:embed="rId4"/>
          <a:srcRect l="16522" r="23334"/>
          <a:stretch/>
        </p:blipFill>
        <p:spPr>
          <a:xfrm>
            <a:off x="4823792" y="1219200"/>
            <a:ext cx="3613296" cy="3379303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490331" y="4667057"/>
            <a:ext cx="8189844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MY" dirty="0"/>
              <a:t>Basically a Compact, Cooler-looking Arduino Board + Sensors</a:t>
            </a:r>
          </a:p>
        </p:txBody>
      </p:sp>
    </p:spTree>
    <p:extLst>
      <p:ext uri="{BB962C8B-B14F-4D97-AF65-F5344CB8AC3E}">
        <p14:creationId xmlns:p14="http://schemas.microsoft.com/office/powerpoint/2010/main" val="15995742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Powerpoint Template Design White BG-02-0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Content Placeholder 2"/>
          <p:cNvSpPr txBox="1">
            <a:spLocks/>
          </p:cNvSpPr>
          <p:nvPr/>
        </p:nvSpPr>
        <p:spPr>
          <a:xfrm>
            <a:off x="575641" y="1417983"/>
            <a:ext cx="8268556" cy="45630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Hardware, Software, libraries and documentation are all Open Source</a:t>
            </a:r>
          </a:p>
          <a:p>
            <a:pPr lvl="1"/>
            <a:r>
              <a:rPr lang="en-US" dirty="0"/>
              <a:t>Can replicate the design</a:t>
            </a:r>
          </a:p>
          <a:p>
            <a:pPr lvl="1"/>
            <a:r>
              <a:rPr lang="en-US" dirty="0"/>
              <a:t>Use cheaper hardware/manufacturers</a:t>
            </a:r>
          </a:p>
          <a:p>
            <a:r>
              <a:rPr lang="en-US" dirty="0"/>
              <a:t>Everyone can contribute</a:t>
            </a:r>
          </a:p>
          <a:p>
            <a:pPr lvl="1"/>
            <a:r>
              <a:rPr lang="en-US" dirty="0"/>
              <a:t>Report bugs and issues on the official forums.</a:t>
            </a:r>
          </a:p>
          <a:p>
            <a:pPr lvl="1"/>
            <a:r>
              <a:rPr lang="en-US" dirty="0"/>
              <a:t>The creator is very active in answering queries and suggest fixes for future patches</a:t>
            </a:r>
          </a:p>
          <a:p>
            <a:r>
              <a:rPr lang="en-US" dirty="0"/>
              <a:t>Weakness: Undocumented errors, Slow firmware update (dependent on one creator)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856060" y="393231"/>
            <a:ext cx="7429499" cy="600682"/>
          </a:xfrm>
        </p:spPr>
        <p:txBody>
          <a:bodyPr>
            <a:noAutofit/>
          </a:bodyPr>
          <a:lstStyle/>
          <a:p>
            <a:pPr algn="ctr"/>
            <a:r>
              <a:rPr lang="en-MY" sz="4000" dirty="0"/>
              <a:t>Open Source</a:t>
            </a:r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5591589" y="1524000"/>
            <a:ext cx="3115089" cy="30295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680760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Powerpoint Template Design White BG-02-0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 descr="Inline imag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24" r="9288" b="11815"/>
          <a:stretch/>
        </p:blipFill>
        <p:spPr bwMode="auto">
          <a:xfrm>
            <a:off x="4339722" y="3458304"/>
            <a:ext cx="4514364" cy="25746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t="2202"/>
          <a:stretch/>
        </p:blipFill>
        <p:spPr>
          <a:xfrm>
            <a:off x="719904" y="3458304"/>
            <a:ext cx="3281082" cy="269582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09552" y="6150245"/>
            <a:ext cx="310178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https://www.digikey.com/product-detail/en/panasonic-bsg/CR2032/P189-ND/31939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906384" y="3142762"/>
            <a:ext cx="739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USD</a:t>
            </a: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575641" y="1255781"/>
            <a:ext cx="382408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Puck.js: 39.95 USD</a:t>
            </a:r>
          </a:p>
          <a:p>
            <a:r>
              <a:rPr lang="en-US" dirty="0"/>
              <a:t>Battery </a:t>
            </a:r>
          </a:p>
          <a:p>
            <a:pPr>
              <a:buFontTx/>
              <a:buChar char="-"/>
            </a:pPr>
            <a:r>
              <a:rPr lang="en-US" sz="2400" dirty="0"/>
              <a:t>CR2032 (225mAh) (20mm)</a:t>
            </a:r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856060" y="393231"/>
            <a:ext cx="7429499" cy="600682"/>
          </a:xfrm>
        </p:spPr>
        <p:txBody>
          <a:bodyPr>
            <a:noAutofit/>
          </a:bodyPr>
          <a:lstStyle/>
          <a:p>
            <a:pPr algn="ctr"/>
            <a:r>
              <a:rPr lang="en-MY" sz="4000" dirty="0"/>
              <a:t>Cost</a:t>
            </a:r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5591589" y="1524000"/>
            <a:ext cx="3115089" cy="30295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dirty="0"/>
          </a:p>
        </p:txBody>
      </p:sp>
      <p:sp>
        <p:nvSpPr>
          <p:cNvPr id="5" name="Rectangle 4"/>
          <p:cNvSpPr/>
          <p:nvPr/>
        </p:nvSpPr>
        <p:spPr>
          <a:xfrm>
            <a:off x="5128592" y="1229193"/>
            <a:ext cx="3710608" cy="197870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dirty="0"/>
              <a:t>Battery life:</a:t>
            </a:r>
          </a:p>
          <a:p>
            <a:r>
              <a:rPr lang="en-US" sz="2400" dirty="0"/>
              <a:t>Best Case </a:t>
            </a:r>
          </a:p>
          <a:p>
            <a:r>
              <a:rPr lang="en-US" sz="2400" dirty="0"/>
              <a:t>11250 hours = 1.3 years</a:t>
            </a:r>
          </a:p>
          <a:p>
            <a:r>
              <a:rPr lang="en-US" sz="2000" dirty="0"/>
              <a:t>(Basic advertising only, does not use sensors or LED)</a:t>
            </a:r>
          </a:p>
        </p:txBody>
      </p:sp>
    </p:spTree>
    <p:extLst>
      <p:ext uri="{BB962C8B-B14F-4D97-AF65-F5344CB8AC3E}">
        <p14:creationId xmlns:p14="http://schemas.microsoft.com/office/powerpoint/2010/main" val="11035083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Powerpoint Template Design White BG-02-0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Content Placeholder 2"/>
          <p:cNvSpPr txBox="1">
            <a:spLocks/>
          </p:cNvSpPr>
          <p:nvPr/>
        </p:nvSpPr>
        <p:spPr>
          <a:xfrm>
            <a:off x="575641" y="1255781"/>
            <a:ext cx="8157542" cy="40185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Components could be bought cheaply if we are manufacturing in-house</a:t>
            </a:r>
          </a:p>
          <a:p>
            <a:r>
              <a:rPr lang="en-US" dirty="0"/>
              <a:t>Nordic nRF52832 module: US$0.1-0.2 (Alibaba)</a:t>
            </a:r>
          </a:p>
          <a:p>
            <a:pPr lvl="1"/>
            <a:r>
              <a:rPr lang="en-US" sz="1400" dirty="0">
                <a:hlinkClick r:id="rId3"/>
              </a:rPr>
              <a:t>http://www.alibaba.com/product-detail/Module-Bluetooth-4-2-NORDIC-NRF52832_60594820230.html?spm=a2700.7724838.0.0.Gfk9YD</a:t>
            </a:r>
            <a:endParaRPr lang="en-US" sz="1400" dirty="0"/>
          </a:p>
          <a:p>
            <a:r>
              <a:rPr lang="en-US" dirty="0"/>
              <a:t>Nordic nRF52832 beacon: US$1-10 (Alibaba)</a:t>
            </a:r>
          </a:p>
          <a:p>
            <a:pPr lvl="1"/>
            <a:r>
              <a:rPr lang="en-US" sz="1400" dirty="0">
                <a:hlinkClick r:id="rId4"/>
              </a:rPr>
              <a:t>https://www.alibaba.com/product-detail/Motion-sensor-nRF52832-beacon-ble_60410946591.html?spm=a2700.7724838.0.0.Gfk9YD&amp;s=p</a:t>
            </a:r>
            <a:r>
              <a:rPr lang="en-US" sz="1400" dirty="0"/>
              <a:t> </a:t>
            </a:r>
          </a:p>
          <a:p>
            <a:pPr lvl="1"/>
            <a:endParaRPr lang="en-US" sz="1400" dirty="0"/>
          </a:p>
          <a:p>
            <a:pPr lvl="1"/>
            <a:endParaRPr lang="en-US" sz="1400" dirty="0"/>
          </a:p>
          <a:p>
            <a:pPr lvl="1"/>
            <a:endParaRPr lang="en-US" sz="1400" dirty="0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856060" y="393231"/>
            <a:ext cx="7429499" cy="600682"/>
          </a:xfrm>
        </p:spPr>
        <p:txBody>
          <a:bodyPr>
            <a:noAutofit/>
          </a:bodyPr>
          <a:lstStyle/>
          <a:p>
            <a:pPr algn="ctr"/>
            <a:r>
              <a:rPr lang="en-MY" sz="4000" dirty="0"/>
              <a:t>Cost – Other </a:t>
            </a:r>
            <a:r>
              <a:rPr lang="en-MY" sz="4000" dirty="0" err="1"/>
              <a:t>IoT</a:t>
            </a:r>
            <a:r>
              <a:rPr lang="en-MY" sz="4000" dirty="0"/>
              <a:t> beacons</a:t>
            </a:r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5591589" y="1524000"/>
            <a:ext cx="3115089" cy="30295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dirty="0"/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158197" y="5632174"/>
            <a:ext cx="5884794" cy="821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dirty="0"/>
          </a:p>
          <a:p>
            <a:endParaRPr lang="en-US" sz="2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5"/>
          <a:srcRect l="3935" t="10089" r="25738" b="4090"/>
          <a:stretch/>
        </p:blipFill>
        <p:spPr>
          <a:xfrm>
            <a:off x="887531" y="4123020"/>
            <a:ext cx="3839745" cy="2497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0679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owerpoint Template Design White BG-02-0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600" dirty="0"/>
              <a:t>Introduction to Disruptive Innovation</a:t>
            </a:r>
          </a:p>
          <a:p>
            <a:r>
              <a:rPr lang="en-US" sz="2600" dirty="0"/>
              <a:t>Internet-of-Things (</a:t>
            </a:r>
            <a:r>
              <a:rPr lang="en-US" sz="2600" dirty="0" err="1"/>
              <a:t>IoT</a:t>
            </a:r>
            <a:r>
              <a:rPr lang="en-US" sz="2600" dirty="0"/>
              <a:t>)</a:t>
            </a:r>
          </a:p>
          <a:p>
            <a:r>
              <a:rPr lang="en-US" sz="2600" dirty="0"/>
              <a:t>Puck.js</a:t>
            </a:r>
          </a:p>
          <a:p>
            <a:r>
              <a:rPr lang="en-US" sz="2600" dirty="0"/>
              <a:t>Hands on </a:t>
            </a:r>
            <a:endParaRPr lang="en-SG" sz="2600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856060" y="393231"/>
            <a:ext cx="7429499" cy="6006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MY" sz="4000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25623561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Powerpoint Template Design White BG-02-0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Content Placeholder 2"/>
          <p:cNvSpPr txBox="1">
            <a:spLocks/>
          </p:cNvSpPr>
          <p:nvPr/>
        </p:nvSpPr>
        <p:spPr>
          <a:xfrm>
            <a:off x="575641" y="1417983"/>
            <a:ext cx="4102376" cy="4189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MAG3110 Magnetometer</a:t>
            </a:r>
          </a:p>
          <a:p>
            <a:r>
              <a:rPr lang="en-US" dirty="0"/>
              <a:t>Infrared Transmitter</a:t>
            </a:r>
          </a:p>
          <a:p>
            <a:r>
              <a:rPr lang="en-US" dirty="0"/>
              <a:t>Thermometer</a:t>
            </a:r>
          </a:p>
          <a:p>
            <a:r>
              <a:rPr lang="en-US" dirty="0"/>
              <a:t>Light sensor</a:t>
            </a:r>
          </a:p>
          <a:p>
            <a:r>
              <a:rPr lang="en-US" dirty="0"/>
              <a:t>Battery level sensor</a:t>
            </a:r>
          </a:p>
          <a:p>
            <a:r>
              <a:rPr lang="en-US" dirty="0"/>
              <a:t>Capacitive sensing pin</a:t>
            </a:r>
          </a:p>
          <a:p>
            <a:r>
              <a:rPr lang="en-US" dirty="0"/>
              <a:t>NFC tag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856060" y="393231"/>
            <a:ext cx="7429499" cy="600682"/>
          </a:xfrm>
        </p:spPr>
        <p:txBody>
          <a:bodyPr>
            <a:noAutofit/>
          </a:bodyPr>
          <a:lstStyle/>
          <a:p>
            <a:pPr algn="ctr"/>
            <a:r>
              <a:rPr lang="en-MY" sz="4000" dirty="0"/>
              <a:t>Sensors</a:t>
            </a:r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5591589" y="1524000"/>
            <a:ext cx="3115089" cy="30295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dirty="0"/>
          </a:p>
        </p:txBody>
      </p:sp>
      <p:pic>
        <p:nvPicPr>
          <p:cNvPr id="14" name="Picture 2" descr="mage result for puck.js sensor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15" t="5958" r="21545"/>
          <a:stretch/>
        </p:blipFill>
        <p:spPr bwMode="auto">
          <a:xfrm>
            <a:off x="4827768" y="1690689"/>
            <a:ext cx="3687582" cy="4021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55675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Powerpoint Template Design White BG-02-0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Content Placeholder 2"/>
          <p:cNvSpPr>
            <a:spLocks noGrp="1"/>
          </p:cNvSpPr>
          <p:nvPr>
            <p:ph sz="half" idx="1"/>
          </p:nvPr>
        </p:nvSpPr>
        <p:spPr>
          <a:xfrm>
            <a:off x="498251" y="5382883"/>
            <a:ext cx="3146097" cy="103116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MY" sz="2600" dirty="0"/>
              <a:t>2. Begin programming!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sz="half" idx="2"/>
          </p:nvPr>
        </p:nvSpPr>
        <p:spPr>
          <a:xfrm>
            <a:off x="6587625" y="1152939"/>
            <a:ext cx="2159560" cy="209384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MY" sz="2600" dirty="0"/>
              <a:t>1. Download Web IDE (Windows)</a:t>
            </a:r>
          </a:p>
          <a:p>
            <a:pPr marL="0" indent="0">
              <a:buNone/>
            </a:pPr>
            <a:r>
              <a:rPr lang="en-MY" sz="2600" dirty="0"/>
              <a:t>Chrome (Android)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036" y="1232451"/>
            <a:ext cx="6126921" cy="358999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0609" y="3631096"/>
            <a:ext cx="5272892" cy="2966002"/>
          </a:xfrm>
          <a:prstGeom prst="rect">
            <a:avLst/>
          </a:prstGeom>
        </p:spPr>
      </p:pic>
      <p:sp>
        <p:nvSpPr>
          <p:cNvPr id="7" name="Arrow: Right 6"/>
          <p:cNvSpPr/>
          <p:nvPr/>
        </p:nvSpPr>
        <p:spPr>
          <a:xfrm rot="2376468">
            <a:off x="3351804" y="3180416"/>
            <a:ext cx="2623461" cy="14897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856060" y="393231"/>
            <a:ext cx="7429499" cy="6006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MY" sz="4000" dirty="0"/>
              <a:t>How It Works</a:t>
            </a:r>
          </a:p>
        </p:txBody>
      </p:sp>
    </p:spTree>
    <p:extLst>
      <p:ext uri="{BB962C8B-B14F-4D97-AF65-F5344CB8AC3E}">
        <p14:creationId xmlns:p14="http://schemas.microsoft.com/office/powerpoint/2010/main" val="29258115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Powerpoint Template Design White BG-02-0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3051" y="1202565"/>
            <a:ext cx="7837366" cy="5333145"/>
          </a:xfrm>
        </p:spPr>
        <p:txBody>
          <a:bodyPr>
            <a:normAutofit/>
          </a:bodyPr>
          <a:lstStyle/>
          <a:p>
            <a:r>
              <a:rPr lang="en-MY" sz="2600" dirty="0"/>
              <a:t>No programming knowledge required – Graphic IDE Included</a:t>
            </a:r>
          </a:p>
          <a:p>
            <a:r>
              <a:rPr lang="en-MY" sz="2600" dirty="0"/>
              <a:t>But basic knowledge in JavaScript recommended</a:t>
            </a:r>
          </a:p>
          <a:p>
            <a:r>
              <a:rPr lang="en-MY" sz="2600" dirty="0"/>
              <a:t>Requires Bluetooth connection on the programming device</a:t>
            </a:r>
          </a:p>
          <a:p>
            <a:endParaRPr lang="en-MY" sz="2600" dirty="0"/>
          </a:p>
          <a:p>
            <a:r>
              <a:rPr lang="en-MY" sz="2600" dirty="0"/>
              <a:t>Windows – Install Web IDE </a:t>
            </a:r>
          </a:p>
          <a:p>
            <a:r>
              <a:rPr lang="en-MY" sz="2600" dirty="0"/>
              <a:t>Android - </a:t>
            </a:r>
            <a:r>
              <a:rPr lang="en-US" sz="2600" dirty="0"/>
              <a:t>Android 6 (Marshmallow) or later required</a:t>
            </a:r>
          </a:p>
          <a:p>
            <a:pPr lvl="1"/>
            <a:r>
              <a:rPr lang="en-MY" sz="2000" dirty="0"/>
              <a:t>Android 5 works with latest Chromium build</a:t>
            </a:r>
          </a:p>
          <a:p>
            <a:r>
              <a:rPr lang="en-MY" sz="2600" dirty="0"/>
              <a:t>Mac OS - OS X Yosemite above</a:t>
            </a:r>
          </a:p>
          <a:p>
            <a:r>
              <a:rPr lang="en-MY" sz="2600" dirty="0"/>
              <a:t>Chromebook – all supported</a:t>
            </a:r>
          </a:p>
          <a:p>
            <a:r>
              <a:rPr lang="en-MY" sz="2600" dirty="0"/>
              <a:t>Linux - </a:t>
            </a:r>
            <a:r>
              <a:rPr lang="en-MY" sz="2600" dirty="0" err="1"/>
              <a:t>BlueZ</a:t>
            </a:r>
            <a:r>
              <a:rPr lang="en-MY" sz="2600" dirty="0"/>
              <a:t> 5.41+ required </a:t>
            </a:r>
          </a:p>
          <a:p>
            <a:endParaRPr lang="en-MY" sz="2600" dirty="0"/>
          </a:p>
          <a:p>
            <a:endParaRPr lang="en-MY" sz="2600" dirty="0"/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856060" y="393231"/>
            <a:ext cx="7429499" cy="6006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MY" sz="4000" dirty="0"/>
              <a:t>Requirements</a:t>
            </a:r>
          </a:p>
        </p:txBody>
      </p:sp>
    </p:spTree>
    <p:extLst>
      <p:ext uri="{BB962C8B-B14F-4D97-AF65-F5344CB8AC3E}">
        <p14:creationId xmlns:p14="http://schemas.microsoft.com/office/powerpoint/2010/main" val="27172747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owerpoint Template Design White BG-02-0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7797" y="1154243"/>
            <a:ext cx="7492810" cy="4368871"/>
          </a:xfrm>
        </p:spPr>
        <p:txBody>
          <a:bodyPr>
            <a:normAutofit/>
          </a:bodyPr>
          <a:lstStyle/>
          <a:p>
            <a:r>
              <a:rPr lang="en-MY" sz="2600" dirty="0"/>
              <a:t>Originally used as compass</a:t>
            </a:r>
          </a:p>
          <a:p>
            <a:r>
              <a:rPr lang="en-MY" sz="2600" dirty="0"/>
              <a:t>Can be configured to use as a metal detector</a:t>
            </a:r>
          </a:p>
          <a:p>
            <a:r>
              <a:rPr lang="en-MY" sz="2600" dirty="0"/>
              <a:t>Example: Use magnetometer to detect presence of car in parking lot</a:t>
            </a:r>
          </a:p>
          <a:p>
            <a:endParaRPr lang="en-MY" sz="2600" dirty="0"/>
          </a:p>
        </p:txBody>
      </p:sp>
      <p:pic>
        <p:nvPicPr>
          <p:cNvPr id="7" name="Picture 6" descr="A picture containing black, sitting, ground, car&#10;&#10;Description generated with high confidence"/>
          <p:cNvPicPr>
            <a:picLocks noChangeAspect="1"/>
          </p:cNvPicPr>
          <p:nvPr/>
        </p:nvPicPr>
        <p:blipFill rotWithShape="1">
          <a:blip r:embed="rId4"/>
          <a:srcRect l="-474" r="36290"/>
          <a:stretch/>
        </p:blipFill>
        <p:spPr>
          <a:xfrm>
            <a:off x="4833893" y="3089768"/>
            <a:ext cx="3907328" cy="3424326"/>
          </a:xfrm>
          <a:prstGeom prst="rect">
            <a:avLst/>
          </a:prstGeom>
        </p:spPr>
      </p:pic>
      <p:pic>
        <p:nvPicPr>
          <p:cNvPr id="9" name="Picture 8" descr="A car parked in a parking lot&#10;&#10;Description generated with high confidence"/>
          <p:cNvPicPr>
            <a:picLocks noChangeAspect="1"/>
          </p:cNvPicPr>
          <p:nvPr/>
        </p:nvPicPr>
        <p:blipFill rotWithShape="1">
          <a:blip r:embed="rId5"/>
          <a:srcRect l="19711" r="21883"/>
          <a:stretch/>
        </p:blipFill>
        <p:spPr>
          <a:xfrm>
            <a:off x="833148" y="3082579"/>
            <a:ext cx="3564834" cy="3433254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856060" y="393231"/>
            <a:ext cx="7429499" cy="6006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MY" sz="4000" dirty="0"/>
              <a:t>Overview - Magnetometer</a:t>
            </a:r>
          </a:p>
        </p:txBody>
      </p:sp>
    </p:spTree>
    <p:extLst>
      <p:ext uri="{BB962C8B-B14F-4D97-AF65-F5344CB8AC3E}">
        <p14:creationId xmlns:p14="http://schemas.microsoft.com/office/powerpoint/2010/main" val="6135007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owerpoint Template Design White BG-02-0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2787" y="1540820"/>
            <a:ext cx="7492810" cy="4297087"/>
          </a:xfrm>
        </p:spPr>
        <p:txBody>
          <a:bodyPr>
            <a:normAutofit/>
          </a:bodyPr>
          <a:lstStyle/>
          <a:p>
            <a:r>
              <a:rPr lang="en-US" sz="2800" dirty="0"/>
              <a:t>Device which measures magnetic fields</a:t>
            </a:r>
          </a:p>
          <a:p>
            <a:r>
              <a:rPr lang="en-US" sz="2800" dirty="0"/>
              <a:t>Senses magnetic flux density </a:t>
            </a:r>
            <a:r>
              <a:rPr lang="en-US" sz="2800" dirty="0">
                <a:sym typeface="Wingdings"/>
              </a:rPr>
              <a:t> detects fluctuations in the Earth’s field</a:t>
            </a:r>
          </a:p>
          <a:p>
            <a:r>
              <a:rPr lang="en-US" sz="2800" dirty="0">
                <a:sym typeface="Wingdings"/>
              </a:rPr>
              <a:t>Vector magnetometer: measure flux density value in 3 dimensional space</a:t>
            </a:r>
          </a:p>
          <a:p>
            <a:r>
              <a:rPr lang="en-US" sz="2800" dirty="0">
                <a:sym typeface="Wingdings"/>
              </a:rPr>
              <a:t>Common application: compass, location tracking</a:t>
            </a:r>
          </a:p>
          <a:p>
            <a:endParaRPr lang="en-MY" sz="2600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856060" y="393231"/>
            <a:ext cx="7429499" cy="6006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MY" sz="4000" dirty="0"/>
              <a:t>Overview - Magnetometer</a:t>
            </a:r>
          </a:p>
        </p:txBody>
      </p:sp>
      <p:pic>
        <p:nvPicPr>
          <p:cNvPr id="10" name="Picture 4" descr="mage result for mag311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498" y="4474564"/>
            <a:ext cx="2889856" cy="2038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87673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owerpoint Template Design White BG-02-0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2787" y="1169517"/>
            <a:ext cx="7492810" cy="4578450"/>
          </a:xfrm>
        </p:spPr>
        <p:txBody>
          <a:bodyPr>
            <a:normAutofit/>
          </a:bodyPr>
          <a:lstStyle/>
          <a:p>
            <a:r>
              <a:rPr lang="en-US" sz="2600" dirty="0"/>
              <a:t>How it works: The capacitive sensor sense the change in capacitance in the surrounding area of the antenna, which is affected by the dielectric of the object nearby. (e.g. Dielectric of air &lt; Dielectric of water) </a:t>
            </a:r>
          </a:p>
          <a:p>
            <a:r>
              <a:rPr lang="en-US" sz="2600" dirty="0"/>
              <a:t>Puck.js contains a capacitive sensing pin (D11).  </a:t>
            </a:r>
          </a:p>
          <a:p>
            <a:r>
              <a:rPr lang="en-US" sz="2600" dirty="0"/>
              <a:t>Attach the pin to a large surface area using wire to increase sensitivity of sensing capacitance change.</a:t>
            </a:r>
          </a:p>
          <a:p>
            <a:endParaRPr lang="en-MY" sz="2600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856060" y="393231"/>
            <a:ext cx="7429499" cy="6006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MY" sz="4000" dirty="0"/>
              <a:t>Overview – Capacitive Sensor</a:t>
            </a:r>
          </a:p>
        </p:txBody>
      </p:sp>
      <p:pic>
        <p:nvPicPr>
          <p:cNvPr id="7" name="Picture 2" descr="mage result for capacitive senso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82" y="4438738"/>
            <a:ext cx="3085444" cy="2203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picture containing thing&#10;&#10;Description generated with high confidenc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2140" y="4643617"/>
            <a:ext cx="3540425" cy="1256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785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owerpoint Template Design White BG-02-0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2807" y="1189312"/>
            <a:ext cx="7492810" cy="4297087"/>
          </a:xfrm>
        </p:spPr>
        <p:txBody>
          <a:bodyPr>
            <a:normAutofit/>
          </a:bodyPr>
          <a:lstStyle/>
          <a:p>
            <a:r>
              <a:rPr lang="en-MY" sz="2600" dirty="0"/>
              <a:t>Able to sense the presence of liquid – use as water level sensor</a:t>
            </a:r>
          </a:p>
          <a:p>
            <a:r>
              <a:rPr lang="en-MY" sz="2600" dirty="0"/>
              <a:t>Can tell difference between different water levels</a:t>
            </a:r>
          </a:p>
          <a:p>
            <a:endParaRPr lang="en-MY" sz="2600" dirty="0"/>
          </a:p>
        </p:txBody>
      </p:sp>
      <p:pic>
        <p:nvPicPr>
          <p:cNvPr id="5" name="Picture 4" descr="A desk with a keyboard and a cup of coffee&#10;&#10;Description generated with high confidence"/>
          <p:cNvPicPr>
            <a:picLocks noChangeAspect="1"/>
          </p:cNvPicPr>
          <p:nvPr/>
        </p:nvPicPr>
        <p:blipFill rotWithShape="1">
          <a:blip r:embed="rId3"/>
          <a:srcRect t="9082" b="16329"/>
          <a:stretch/>
        </p:blipFill>
        <p:spPr>
          <a:xfrm>
            <a:off x="1317972" y="2524605"/>
            <a:ext cx="3148012" cy="4174369"/>
          </a:xfrm>
          <a:prstGeom prst="rect">
            <a:avLst/>
          </a:prstGeom>
        </p:spPr>
      </p:pic>
      <p:pic>
        <p:nvPicPr>
          <p:cNvPr id="8" name="Picture 7" descr="A cup of coffee&#10;&#10;Description generated with high confidence"/>
          <p:cNvPicPr>
            <a:picLocks noChangeAspect="1"/>
          </p:cNvPicPr>
          <p:nvPr/>
        </p:nvPicPr>
        <p:blipFill rotWithShape="1">
          <a:blip r:embed="rId4"/>
          <a:srcRect t="5798" b="14395"/>
          <a:stretch/>
        </p:blipFill>
        <p:spPr>
          <a:xfrm>
            <a:off x="4896056" y="2525742"/>
            <a:ext cx="2922727" cy="4146727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56060" y="393231"/>
            <a:ext cx="7429499" cy="6006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MY" sz="4000" dirty="0"/>
              <a:t>Overview – Capacitive Sensor</a:t>
            </a:r>
          </a:p>
        </p:txBody>
      </p:sp>
    </p:spTree>
    <p:extLst>
      <p:ext uri="{BB962C8B-B14F-4D97-AF65-F5344CB8AC3E}">
        <p14:creationId xmlns:p14="http://schemas.microsoft.com/office/powerpoint/2010/main" val="40320687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owerpoint Template Design White BG-02-0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2807" y="1215816"/>
            <a:ext cx="7749102" cy="4297087"/>
          </a:xfrm>
        </p:spPr>
        <p:txBody>
          <a:bodyPr>
            <a:normAutofit/>
          </a:bodyPr>
          <a:lstStyle/>
          <a:p>
            <a:r>
              <a:rPr lang="en-MY" sz="2600" dirty="0"/>
              <a:t>Able to sense the presence of solid – use as gun detector</a:t>
            </a:r>
          </a:p>
          <a:p>
            <a:r>
              <a:rPr lang="en-MY" sz="2600" dirty="0"/>
              <a:t>Can tell difference between empty and full gun holster</a:t>
            </a:r>
          </a:p>
          <a:p>
            <a:endParaRPr lang="en-MY" sz="2600" dirty="0"/>
          </a:p>
        </p:txBody>
      </p:sp>
      <p:pic>
        <p:nvPicPr>
          <p:cNvPr id="6" name="Picture 5" descr="A picture containing table, thing, floor, sitting&#10;&#10;Description generated with high confidenc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4777" y="2470376"/>
            <a:ext cx="6025177" cy="3389162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56060" y="393231"/>
            <a:ext cx="7429499" cy="6006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MY" sz="4000" dirty="0"/>
              <a:t>Overview – Capacitive Sensor</a:t>
            </a:r>
          </a:p>
        </p:txBody>
      </p:sp>
    </p:spTree>
    <p:extLst>
      <p:ext uri="{BB962C8B-B14F-4D97-AF65-F5344CB8AC3E}">
        <p14:creationId xmlns:p14="http://schemas.microsoft.com/office/powerpoint/2010/main" val="34082872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Powerpoint Template Design White BG-02-0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2807" y="1149555"/>
            <a:ext cx="7492810" cy="4297087"/>
          </a:xfrm>
        </p:spPr>
        <p:txBody>
          <a:bodyPr>
            <a:normAutofit/>
          </a:bodyPr>
          <a:lstStyle/>
          <a:p>
            <a:r>
              <a:rPr lang="en-MY" sz="2600" dirty="0"/>
              <a:t>Broadcast message using Bluetooth</a:t>
            </a:r>
          </a:p>
          <a:p>
            <a:r>
              <a:rPr lang="en-MY" sz="2600" dirty="0"/>
              <a:t>Supports multiple formats e.g. </a:t>
            </a:r>
            <a:r>
              <a:rPr lang="en-MY" sz="2600" dirty="0" err="1"/>
              <a:t>Eddystone</a:t>
            </a:r>
            <a:r>
              <a:rPr lang="en-MY" sz="2600" dirty="0"/>
              <a:t>, iBeacon</a:t>
            </a:r>
          </a:p>
          <a:p>
            <a:endParaRPr lang="en-MY" sz="26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b="50120"/>
          <a:stretch/>
        </p:blipFill>
        <p:spPr>
          <a:xfrm>
            <a:off x="5320127" y="2685404"/>
            <a:ext cx="3532326" cy="313230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6040" y="3644349"/>
            <a:ext cx="2133682" cy="2146852"/>
          </a:xfrm>
          <a:prstGeom prst="rect">
            <a:avLst/>
          </a:prstGeom>
        </p:spPr>
      </p:pic>
      <p:sp>
        <p:nvSpPr>
          <p:cNvPr id="7" name="Arrow: Right 6"/>
          <p:cNvSpPr/>
          <p:nvPr/>
        </p:nvSpPr>
        <p:spPr>
          <a:xfrm>
            <a:off x="3829879" y="4121426"/>
            <a:ext cx="1722782" cy="78187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8539" y="2249543"/>
            <a:ext cx="4744278" cy="1064421"/>
          </a:xfrm>
          <a:prstGeom prst="rect">
            <a:avLst/>
          </a:prstGeom>
        </p:spPr>
      </p:pic>
      <p:sp>
        <p:nvSpPr>
          <p:cNvPr id="6" name="Arrow: Down 5"/>
          <p:cNvSpPr/>
          <p:nvPr/>
        </p:nvSpPr>
        <p:spPr>
          <a:xfrm>
            <a:off x="2305878" y="3154017"/>
            <a:ext cx="742122" cy="67586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856060" y="393231"/>
            <a:ext cx="7429499" cy="6006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MY" sz="4000" dirty="0"/>
              <a:t>Overview – Bluetooth Beacon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15617" y="3154017"/>
            <a:ext cx="12722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2400" dirty="0"/>
              <a:t>On PC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109252" y="5181600"/>
            <a:ext cx="2743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MY" sz="2400" dirty="0"/>
              <a:t>Google Beacon Tools app on Android</a:t>
            </a:r>
          </a:p>
        </p:txBody>
      </p:sp>
    </p:spTree>
    <p:extLst>
      <p:ext uri="{BB962C8B-B14F-4D97-AF65-F5344CB8AC3E}">
        <p14:creationId xmlns:p14="http://schemas.microsoft.com/office/powerpoint/2010/main" val="8946045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Powerpoint Template Design White BG-02-0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3295" y="1189311"/>
            <a:ext cx="4444810" cy="5509663"/>
          </a:xfrm>
        </p:spPr>
        <p:txBody>
          <a:bodyPr>
            <a:normAutofit/>
          </a:bodyPr>
          <a:lstStyle/>
          <a:p>
            <a:r>
              <a:rPr lang="en-MY" sz="2800" dirty="0"/>
              <a:t>Broadcast message can be defined by user</a:t>
            </a:r>
          </a:p>
          <a:p>
            <a:pPr lvl="1"/>
            <a:r>
              <a:rPr lang="en-MY" sz="2500" dirty="0"/>
              <a:t>URL</a:t>
            </a:r>
          </a:p>
          <a:p>
            <a:pPr lvl="1"/>
            <a:r>
              <a:rPr lang="en-MY" sz="2500" dirty="0"/>
              <a:t>Battery Level</a:t>
            </a:r>
          </a:p>
          <a:p>
            <a:pPr lvl="1"/>
            <a:r>
              <a:rPr lang="en-MY" sz="2500" dirty="0"/>
              <a:t>Sensor reading</a:t>
            </a:r>
          </a:p>
          <a:p>
            <a:pPr lvl="1"/>
            <a:r>
              <a:rPr lang="en-MY" sz="2500" dirty="0"/>
              <a:t>etc.</a:t>
            </a:r>
          </a:p>
          <a:p>
            <a:pPr marL="0" indent="0">
              <a:buNone/>
            </a:pPr>
            <a:endParaRPr lang="en-MY" sz="2800" dirty="0"/>
          </a:p>
          <a:p>
            <a:r>
              <a:rPr lang="en-MY" sz="2800" dirty="0"/>
              <a:t>Transmission power and rate can be configured</a:t>
            </a:r>
          </a:p>
          <a:p>
            <a:r>
              <a:rPr lang="en-MY" sz="2800" dirty="0"/>
              <a:t>Maximum range: ~50m</a:t>
            </a:r>
          </a:p>
          <a:p>
            <a:endParaRPr lang="en-MY" sz="2600" dirty="0"/>
          </a:p>
        </p:txBody>
      </p:sp>
      <p:sp>
        <p:nvSpPr>
          <p:cNvPr id="10" name="Rounded Rectangle 21"/>
          <p:cNvSpPr/>
          <p:nvPr/>
        </p:nvSpPr>
        <p:spPr>
          <a:xfrm>
            <a:off x="5476568" y="1248188"/>
            <a:ext cx="3110133" cy="2361744"/>
          </a:xfrm>
          <a:prstGeom prst="round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SG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05609" y="1850948"/>
            <a:ext cx="564127" cy="5641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Circular Arrow 57"/>
          <p:cNvSpPr/>
          <p:nvPr/>
        </p:nvSpPr>
        <p:spPr>
          <a:xfrm>
            <a:off x="5476568" y="1357375"/>
            <a:ext cx="3013365" cy="2583698"/>
          </a:xfrm>
          <a:prstGeom prst="circularArrow">
            <a:avLst>
              <a:gd name="adj1" fmla="val 1148"/>
              <a:gd name="adj2" fmla="val 428692"/>
              <a:gd name="adj3" fmla="val 682521"/>
              <a:gd name="adj4" fmla="val 9227311"/>
              <a:gd name="adj5" fmla="val 7722"/>
            </a:avLst>
          </a:prstGeom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SG" dirty="0">
              <a:solidFill>
                <a:schemeClr val="tx1"/>
              </a:solidFill>
            </a:endParaRPr>
          </a:p>
        </p:txBody>
      </p:sp>
      <p:sp>
        <p:nvSpPr>
          <p:cNvPr id="14" name="Isosceles Triangle 13"/>
          <p:cNvSpPr/>
          <p:nvPr/>
        </p:nvSpPr>
        <p:spPr>
          <a:xfrm>
            <a:off x="6175576" y="1543435"/>
            <a:ext cx="320406" cy="276212"/>
          </a:xfrm>
          <a:prstGeom prst="triangle">
            <a:avLst/>
          </a:prstGeom>
          <a:solidFill>
            <a:srgbClr val="00B05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SG" dirty="0"/>
          </a:p>
        </p:txBody>
      </p:sp>
      <p:sp>
        <p:nvSpPr>
          <p:cNvPr id="15" name="Isosceles Triangle 14"/>
          <p:cNvSpPr/>
          <p:nvPr/>
        </p:nvSpPr>
        <p:spPr>
          <a:xfrm>
            <a:off x="5652218" y="2941601"/>
            <a:ext cx="320406" cy="276212"/>
          </a:xfrm>
          <a:prstGeom prst="triangle">
            <a:avLst/>
          </a:prstGeom>
          <a:solidFill>
            <a:srgbClr val="00B05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SG" dirty="0"/>
          </a:p>
        </p:txBody>
      </p:sp>
      <p:sp>
        <p:nvSpPr>
          <p:cNvPr id="16" name="Isosceles Triangle 15"/>
          <p:cNvSpPr/>
          <p:nvPr/>
        </p:nvSpPr>
        <p:spPr>
          <a:xfrm>
            <a:off x="7383466" y="1512548"/>
            <a:ext cx="320406" cy="276212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SG" dirty="0"/>
          </a:p>
        </p:txBody>
      </p:sp>
      <p:sp>
        <p:nvSpPr>
          <p:cNvPr id="17" name="Isosceles Triangle 16"/>
          <p:cNvSpPr/>
          <p:nvPr/>
        </p:nvSpPr>
        <p:spPr>
          <a:xfrm>
            <a:off x="8122852" y="2487591"/>
            <a:ext cx="320406" cy="276212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SG" dirty="0"/>
          </a:p>
        </p:txBody>
      </p:sp>
      <p:pic>
        <p:nvPicPr>
          <p:cNvPr id="18" name="Picture 17" descr="A person standing in a bathroom&#10;&#10;Description generated with high confidence"/>
          <p:cNvPicPr>
            <a:picLocks noChangeAspect="1"/>
          </p:cNvPicPr>
          <p:nvPr/>
        </p:nvPicPr>
        <p:blipFill rotWithShape="1">
          <a:blip r:embed="rId4"/>
          <a:srcRect l="30889" r="13879"/>
          <a:stretch/>
        </p:blipFill>
        <p:spPr>
          <a:xfrm>
            <a:off x="5367130" y="3497644"/>
            <a:ext cx="3281541" cy="2611607"/>
          </a:xfrm>
          <a:prstGeom prst="rect">
            <a:avLst/>
          </a:prstGeom>
          <a:effectLst>
            <a:softEdge rad="317500"/>
          </a:effectLst>
        </p:spPr>
      </p:pic>
      <p:sp>
        <p:nvSpPr>
          <p:cNvPr id="21" name="Title 1"/>
          <p:cNvSpPr txBox="1">
            <a:spLocks/>
          </p:cNvSpPr>
          <p:nvPr/>
        </p:nvSpPr>
        <p:spPr>
          <a:xfrm>
            <a:off x="856060" y="393231"/>
            <a:ext cx="7429499" cy="6006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MY" sz="4000" dirty="0"/>
              <a:t>Overview – Bluetooth Beacon</a:t>
            </a:r>
          </a:p>
        </p:txBody>
      </p:sp>
    </p:spTree>
    <p:extLst>
      <p:ext uri="{BB962C8B-B14F-4D97-AF65-F5344CB8AC3E}">
        <p14:creationId xmlns:p14="http://schemas.microsoft.com/office/powerpoint/2010/main" val="9300046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Powerpoint Template Design White BG-02-0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198" y="1643805"/>
            <a:ext cx="4937456" cy="3860105"/>
          </a:xfrm>
          <a:prstGeom prst="rect">
            <a:avLst/>
          </a:prstGeom>
        </p:spPr>
      </p:pic>
      <p:sp>
        <p:nvSpPr>
          <p:cNvPr id="62" name="Rectangle 61"/>
          <p:cNvSpPr/>
          <p:nvPr/>
        </p:nvSpPr>
        <p:spPr>
          <a:xfrm>
            <a:off x="5106473" y="1201178"/>
            <a:ext cx="4037527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 sz="2000" b="1" dirty="0">
                <a:solidFill>
                  <a:srgbClr val="222222"/>
                </a:solidFill>
                <a:latin typeface="arial" panose="020B0604020202020204" pitchFamily="34" charset="0"/>
              </a:rPr>
              <a:t>Sustaining Innovation. </a:t>
            </a:r>
            <a:r>
              <a:rPr lang="en-SG" sz="2000" dirty="0">
                <a:solidFill>
                  <a:srgbClr val="222222"/>
                </a:solidFill>
                <a:latin typeface="arial" panose="020B0604020202020204" pitchFamily="34" charset="0"/>
              </a:rPr>
              <a:t>These focus on growing existing technologies by enhancing their performance, mostly through extended functionality or increased capacity.</a:t>
            </a:r>
            <a:endParaRPr lang="en-SG" sz="2000" dirty="0"/>
          </a:p>
        </p:txBody>
      </p:sp>
      <p:sp>
        <p:nvSpPr>
          <p:cNvPr id="63" name="Rectangle 62"/>
          <p:cNvSpPr/>
          <p:nvPr/>
        </p:nvSpPr>
        <p:spPr>
          <a:xfrm>
            <a:off x="5080683" y="3618119"/>
            <a:ext cx="38638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 sz="2000" b="1" dirty="0">
                <a:solidFill>
                  <a:srgbClr val="222222"/>
                </a:solidFill>
                <a:latin typeface="arial" panose="020B0604020202020204" pitchFamily="34" charset="0"/>
              </a:rPr>
              <a:t>Disruptive</a:t>
            </a:r>
            <a:r>
              <a:rPr lang="en-SG" sz="2000" dirty="0">
                <a:solidFill>
                  <a:srgbClr val="222222"/>
                </a:solidFill>
                <a:latin typeface="arial" panose="020B0604020202020204" pitchFamily="34" charset="0"/>
              </a:rPr>
              <a:t> </a:t>
            </a:r>
            <a:r>
              <a:rPr lang="en-SG" sz="2000" b="1" dirty="0">
                <a:solidFill>
                  <a:srgbClr val="222222"/>
                </a:solidFill>
                <a:latin typeface="arial" panose="020B0604020202020204" pitchFamily="34" charset="0"/>
              </a:rPr>
              <a:t>Innovation.</a:t>
            </a:r>
            <a:r>
              <a:rPr lang="en-SG" sz="2000" dirty="0">
                <a:solidFill>
                  <a:srgbClr val="222222"/>
                </a:solidFill>
                <a:latin typeface="arial" panose="020B0604020202020204" pitchFamily="34" charset="0"/>
              </a:rPr>
              <a:t> These change the landscape of an entire industry, or spark a new one altogether, because they solve a problem in an entirely new way or for an entirely new group of people.</a:t>
            </a:r>
            <a:endParaRPr lang="en-SG" sz="2000" dirty="0"/>
          </a:p>
        </p:txBody>
      </p:sp>
      <p:sp>
        <p:nvSpPr>
          <p:cNvPr id="65" name="Rectangle 64"/>
          <p:cNvSpPr/>
          <p:nvPr/>
        </p:nvSpPr>
        <p:spPr>
          <a:xfrm>
            <a:off x="2283957" y="6444035"/>
            <a:ext cx="20297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600" dirty="0">
                <a:solidFill>
                  <a:srgbClr val="222222"/>
                </a:solidFill>
                <a:latin typeface="arial" panose="020B0604020202020204" pitchFamily="34" charset="0"/>
              </a:rPr>
              <a:t>Clayton Christensen</a:t>
            </a:r>
            <a:endParaRPr lang="en-SG" sz="1600" dirty="0"/>
          </a:p>
        </p:txBody>
      </p:sp>
      <p:pic>
        <p:nvPicPr>
          <p:cNvPr id="66" name="Picture 2" descr="Image result for Clayton Christense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624" y="5503910"/>
            <a:ext cx="1814333" cy="1205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6708863" y="3194319"/>
            <a:ext cx="4567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VS</a:t>
            </a:r>
            <a:endParaRPr lang="en-SG" sz="2000" b="1" dirty="0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856060" y="393231"/>
            <a:ext cx="7429499" cy="6006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/>
              <a:t>Theory of Disruptive Innovation</a:t>
            </a:r>
            <a:endParaRPr lang="en-MY" sz="4000" dirty="0"/>
          </a:p>
        </p:txBody>
      </p:sp>
    </p:spTree>
    <p:extLst>
      <p:ext uri="{BB962C8B-B14F-4D97-AF65-F5344CB8AC3E}">
        <p14:creationId xmlns:p14="http://schemas.microsoft.com/office/powerpoint/2010/main" val="29106936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Powerpoint Template Design White BG-02-0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3295" y="1189311"/>
            <a:ext cx="6461964" cy="5509663"/>
          </a:xfrm>
        </p:spPr>
        <p:txBody>
          <a:bodyPr>
            <a:normAutofit/>
          </a:bodyPr>
          <a:lstStyle/>
          <a:p>
            <a:r>
              <a:rPr lang="en-US" sz="2600" dirty="0"/>
              <a:t>Open BLE beacon </a:t>
            </a:r>
            <a:r>
              <a:rPr lang="en-US" sz="2600" u="sng" dirty="0"/>
              <a:t>format</a:t>
            </a:r>
            <a:r>
              <a:rPr lang="en-US" sz="2600" dirty="0"/>
              <a:t> from Google</a:t>
            </a:r>
          </a:p>
          <a:p>
            <a:r>
              <a:rPr lang="en-US" sz="2600" dirty="0"/>
              <a:t>Part of Google beacon platform</a:t>
            </a:r>
          </a:p>
          <a:p>
            <a:r>
              <a:rPr lang="en-US" sz="2600" dirty="0"/>
              <a:t>Can be detected by both Android and iOS devices</a:t>
            </a:r>
          </a:p>
          <a:p>
            <a:r>
              <a:rPr lang="en-US" sz="2600" dirty="0"/>
              <a:t>Can broadcast different types of payload:</a:t>
            </a:r>
          </a:p>
          <a:p>
            <a:pPr marL="646113" lvl="1" indent="-285750">
              <a:buFont typeface="Wingdings" panose="05000000000000000000" pitchFamily="2" charset="2"/>
              <a:buChar char="§"/>
            </a:pPr>
            <a:r>
              <a:rPr lang="en-US" sz="2200" dirty="0" err="1"/>
              <a:t>Eddystone</a:t>
            </a:r>
            <a:r>
              <a:rPr lang="en-US" sz="2200" dirty="0"/>
              <a:t>-UID: unique and static ID</a:t>
            </a:r>
          </a:p>
          <a:p>
            <a:pPr marL="646113" lvl="1" indent="-285750">
              <a:buFont typeface="Wingdings" panose="05000000000000000000" pitchFamily="2" charset="2"/>
              <a:buChar char="§"/>
            </a:pPr>
            <a:r>
              <a:rPr lang="en-US" sz="2200" dirty="0" err="1"/>
              <a:t>Eddystone</a:t>
            </a:r>
            <a:r>
              <a:rPr lang="en-US" sz="2200" dirty="0"/>
              <a:t>-URL: compressed URL</a:t>
            </a:r>
          </a:p>
          <a:p>
            <a:pPr marL="646113" lvl="1" indent="-285750">
              <a:buFont typeface="Wingdings" panose="05000000000000000000" pitchFamily="2" charset="2"/>
              <a:buChar char="§"/>
            </a:pPr>
            <a:r>
              <a:rPr lang="en-US" sz="2200" dirty="0" err="1"/>
              <a:t>Eddystone</a:t>
            </a:r>
            <a:r>
              <a:rPr lang="en-US" sz="2200" dirty="0"/>
              <a:t>-TLM (telemetry): beacon status data, should be interleaved with UID/EID, encrypted </a:t>
            </a:r>
            <a:r>
              <a:rPr lang="en-US" sz="2200" dirty="0" err="1"/>
              <a:t>eTLM</a:t>
            </a:r>
            <a:r>
              <a:rPr lang="en-US" sz="2200" dirty="0"/>
              <a:t> version is available</a:t>
            </a:r>
          </a:p>
          <a:p>
            <a:pPr marL="646113" lvl="1" indent="-285750">
              <a:buFont typeface="Wingdings" panose="05000000000000000000" pitchFamily="2" charset="2"/>
              <a:buChar char="§"/>
            </a:pPr>
            <a:r>
              <a:rPr lang="en-US" sz="2200" dirty="0" err="1"/>
              <a:t>Eddystone</a:t>
            </a:r>
            <a:r>
              <a:rPr lang="en-US" sz="2200" dirty="0"/>
              <a:t>-EID: time-varying beacon frame, resolved to stable information by a linked resolver, such as Google Proximity Beacon API.</a:t>
            </a:r>
          </a:p>
          <a:p>
            <a:r>
              <a:rPr lang="en-US" sz="2600" dirty="0"/>
              <a:t>Puck supports </a:t>
            </a:r>
            <a:r>
              <a:rPr lang="en-US" sz="2600" dirty="0" err="1"/>
              <a:t>Eddystone</a:t>
            </a:r>
            <a:r>
              <a:rPr lang="en-US" sz="2600" dirty="0"/>
              <a:t>-URL</a:t>
            </a:r>
          </a:p>
          <a:p>
            <a:endParaRPr lang="en-MY" sz="2400" dirty="0"/>
          </a:p>
        </p:txBody>
      </p:sp>
      <p:sp>
        <p:nvSpPr>
          <p:cNvPr id="21" name="Title 1"/>
          <p:cNvSpPr txBox="1">
            <a:spLocks/>
          </p:cNvSpPr>
          <p:nvPr/>
        </p:nvSpPr>
        <p:spPr>
          <a:xfrm>
            <a:off x="856060" y="393231"/>
            <a:ext cx="7429499" cy="6006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MY" sz="4000" dirty="0"/>
              <a:t>Overview – </a:t>
            </a:r>
            <a:r>
              <a:rPr lang="en-MY" sz="4000" dirty="0" err="1"/>
              <a:t>Eddystone</a:t>
            </a:r>
            <a:endParaRPr lang="en-MY" sz="40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0634" y="1054665"/>
            <a:ext cx="1732048" cy="1732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1767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owerpoint Template Design White BG-02-0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82846" y="1181056"/>
            <a:ext cx="7492810" cy="5564518"/>
          </a:xfrm>
        </p:spPr>
        <p:txBody>
          <a:bodyPr>
            <a:normAutofit/>
          </a:bodyPr>
          <a:lstStyle/>
          <a:p>
            <a:r>
              <a:rPr lang="en-US" sz="2600" dirty="0"/>
              <a:t>There are two types of Bluetooth broadcast that is supported by the Puck.js</a:t>
            </a:r>
          </a:p>
          <a:p>
            <a:r>
              <a:rPr lang="en-US" sz="2600" b="1" dirty="0"/>
              <a:t>Advertising</a:t>
            </a:r>
          </a:p>
          <a:p>
            <a:pPr lvl="1"/>
            <a:r>
              <a:rPr lang="en-US" sz="2300" dirty="0"/>
              <a:t>The Puck advertise a Bluetooth message, it might or might not have a receiver</a:t>
            </a:r>
          </a:p>
          <a:p>
            <a:pPr lvl="1"/>
            <a:r>
              <a:rPr lang="en-US" sz="2300" dirty="0"/>
              <a:t>Message can be read by all other beacons/Bluetooth scanners nearby</a:t>
            </a:r>
          </a:p>
          <a:p>
            <a:pPr lvl="1"/>
            <a:r>
              <a:rPr lang="en-US" sz="2300" dirty="0"/>
              <a:t>e.g. BLE Mesh</a:t>
            </a:r>
            <a:endParaRPr lang="en-US" sz="2600" dirty="0"/>
          </a:p>
          <a:p>
            <a:r>
              <a:rPr lang="en-US" sz="2600" b="1" dirty="0"/>
              <a:t>Pairing</a:t>
            </a:r>
          </a:p>
          <a:p>
            <a:pPr lvl="1"/>
            <a:r>
              <a:rPr lang="en-US" sz="2300" dirty="0"/>
              <a:t>The Puck searches for a receiver, establish a connection with it, then transmit the message</a:t>
            </a:r>
          </a:p>
          <a:p>
            <a:pPr lvl="1"/>
            <a:r>
              <a:rPr lang="en-US" sz="2300" dirty="0"/>
              <a:t>Can tell when the message is transmitted and received successfully (Using UART over BLE)</a:t>
            </a:r>
          </a:p>
          <a:p>
            <a:pPr lvl="1"/>
            <a:r>
              <a:rPr lang="en-US" sz="2300" dirty="0"/>
              <a:t>e.g. Puck to Puck communication</a:t>
            </a:r>
            <a:endParaRPr lang="en-US" sz="2300" dirty="0">
              <a:sym typeface="Wingdings"/>
            </a:endParaRPr>
          </a:p>
          <a:p>
            <a:endParaRPr lang="en-MY" sz="2600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856060" y="393231"/>
            <a:ext cx="7429499" cy="6006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MY" sz="4000" dirty="0"/>
              <a:t>Overview – Broadcasting</a:t>
            </a:r>
          </a:p>
        </p:txBody>
      </p:sp>
    </p:spTree>
    <p:extLst>
      <p:ext uri="{BB962C8B-B14F-4D97-AF65-F5344CB8AC3E}">
        <p14:creationId xmlns:p14="http://schemas.microsoft.com/office/powerpoint/2010/main" val="32429789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Powerpoint Template Design White BG-02-0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2807" y="1149555"/>
            <a:ext cx="7492810" cy="4297087"/>
          </a:xfrm>
        </p:spPr>
        <p:txBody>
          <a:bodyPr>
            <a:normAutofit/>
          </a:bodyPr>
          <a:lstStyle/>
          <a:p>
            <a:r>
              <a:rPr lang="en-MY" sz="2500" dirty="0"/>
              <a:t>Puck can listen to other Bluetooth broadcasts nearby</a:t>
            </a:r>
          </a:p>
          <a:p>
            <a:r>
              <a:rPr lang="en-MY" sz="2500" dirty="0"/>
              <a:t>Can act as a relay to increase the effective range of broadcast</a:t>
            </a:r>
          </a:p>
          <a:p>
            <a:r>
              <a:rPr lang="en-MY" sz="2500" dirty="0"/>
              <a:t>Puck to Puck communication has been tested</a:t>
            </a:r>
          </a:p>
          <a:p>
            <a:r>
              <a:rPr lang="en-MY" sz="2500" dirty="0"/>
              <a:t>Maximum range: ~10m (unobstructed)</a:t>
            </a:r>
          </a:p>
          <a:p>
            <a:endParaRPr lang="en-MY" sz="2500" dirty="0"/>
          </a:p>
        </p:txBody>
      </p:sp>
      <p:sp>
        <p:nvSpPr>
          <p:cNvPr id="18" name="Title 1"/>
          <p:cNvSpPr txBox="1">
            <a:spLocks/>
          </p:cNvSpPr>
          <p:nvPr/>
        </p:nvSpPr>
        <p:spPr>
          <a:xfrm>
            <a:off x="856060" y="393231"/>
            <a:ext cx="7429499" cy="6006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MY" sz="4000" dirty="0"/>
              <a:t>Overview – BLE Mesh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21836" y="3562470"/>
            <a:ext cx="3695937" cy="2542534"/>
          </a:xfrm>
          <a:prstGeom prst="rect">
            <a:avLst/>
          </a:prstGeom>
        </p:spPr>
      </p:pic>
      <p:sp>
        <p:nvSpPr>
          <p:cNvPr id="20" name="Content Placeholder 2"/>
          <p:cNvSpPr txBox="1">
            <a:spLocks/>
          </p:cNvSpPr>
          <p:nvPr/>
        </p:nvSpPr>
        <p:spPr>
          <a:xfrm>
            <a:off x="4982818" y="3432313"/>
            <a:ext cx="3896139" cy="275645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MY" sz="2500" dirty="0"/>
              <a:t>Use case:</a:t>
            </a:r>
          </a:p>
          <a:p>
            <a:r>
              <a:rPr lang="en-MY" sz="2500" dirty="0"/>
              <a:t>Puck broadcast sensor data </a:t>
            </a:r>
          </a:p>
          <a:p>
            <a:r>
              <a:rPr lang="en-MY" sz="2500" dirty="0"/>
              <a:t>Sensor data read by nearby Pucks and rebroadcasted</a:t>
            </a:r>
          </a:p>
          <a:p>
            <a:r>
              <a:rPr lang="en-MY" sz="2500" dirty="0"/>
              <a:t>Extend range + Ensure data gets to the intended recipient (e.g. a gateway)</a:t>
            </a:r>
          </a:p>
        </p:txBody>
      </p:sp>
    </p:spTree>
    <p:extLst>
      <p:ext uri="{BB962C8B-B14F-4D97-AF65-F5344CB8AC3E}">
        <p14:creationId xmlns:p14="http://schemas.microsoft.com/office/powerpoint/2010/main" val="8045575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owerpoint Template Design White BG-02-0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4"/>
          <a:srcRect l="14433" t="20177" r="15377" b="18446"/>
          <a:stretch/>
        </p:blipFill>
        <p:spPr>
          <a:xfrm>
            <a:off x="7437620" y="1584732"/>
            <a:ext cx="1379096" cy="1205936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82846" y="1181056"/>
            <a:ext cx="7492810" cy="4297087"/>
          </a:xfrm>
        </p:spPr>
        <p:txBody>
          <a:bodyPr>
            <a:normAutofit/>
          </a:bodyPr>
          <a:lstStyle/>
          <a:p>
            <a:r>
              <a:rPr lang="en-US" sz="2600" dirty="0">
                <a:sym typeface="Wingdings"/>
              </a:rPr>
              <a:t>Connection between three </a:t>
            </a:r>
            <a:r>
              <a:rPr lang="en-US" sz="2600" dirty="0" err="1">
                <a:sym typeface="Wingdings"/>
              </a:rPr>
              <a:t>IoT</a:t>
            </a:r>
            <a:r>
              <a:rPr lang="en-US" sz="2600" dirty="0">
                <a:sym typeface="Wingdings"/>
              </a:rPr>
              <a:t> controllers possible</a:t>
            </a:r>
          </a:p>
          <a:p>
            <a:r>
              <a:rPr lang="en-US" sz="2600" dirty="0">
                <a:sym typeface="Wingdings"/>
              </a:rPr>
              <a:t>Able to expand to much more </a:t>
            </a:r>
            <a:r>
              <a:rPr lang="en-US" sz="2600" dirty="0" err="1">
                <a:sym typeface="Wingdings"/>
              </a:rPr>
              <a:t>IoT</a:t>
            </a:r>
            <a:r>
              <a:rPr lang="en-US" sz="2600" dirty="0">
                <a:sym typeface="Wingdings"/>
              </a:rPr>
              <a:t> controllers in the future</a:t>
            </a:r>
            <a:endParaRPr lang="en-US" sz="2300" dirty="0">
              <a:sym typeface="Wingdings"/>
            </a:endParaRPr>
          </a:p>
          <a:p>
            <a:endParaRPr lang="en-MY" sz="2600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856060" y="393231"/>
            <a:ext cx="7429499" cy="6006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MY" sz="4000" dirty="0"/>
              <a:t>Overview – Bluetooth Mesh</a:t>
            </a:r>
          </a:p>
        </p:txBody>
      </p:sp>
      <p:pic>
        <p:nvPicPr>
          <p:cNvPr id="7" name="Picture 6" descr="A picture containing white, indoor, sitting, seat&#10;&#10;Description generated with very high confidenc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04336" y="3785600"/>
            <a:ext cx="1460958" cy="1460958"/>
          </a:xfrm>
          <a:prstGeom prst="rect">
            <a:avLst/>
          </a:prstGeom>
        </p:spPr>
      </p:pic>
      <p:pic>
        <p:nvPicPr>
          <p:cNvPr id="11" name="Picture 10" descr="A picture containing white, indoor, sitting, seat&#10;&#10;Description generated with very high confidenc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5930" y="2214131"/>
            <a:ext cx="1460958" cy="1460958"/>
          </a:xfrm>
          <a:prstGeom prst="rect">
            <a:avLst/>
          </a:prstGeom>
        </p:spPr>
      </p:pic>
      <p:pic>
        <p:nvPicPr>
          <p:cNvPr id="12" name="Picture 11" descr="A picture containing white, indoor, sitting, seat&#10;&#10;Description generated with very high confidenc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40566" y="4492636"/>
            <a:ext cx="1460958" cy="1460958"/>
          </a:xfrm>
          <a:prstGeom prst="rect">
            <a:avLst/>
          </a:prstGeom>
        </p:spPr>
      </p:pic>
      <p:pic>
        <p:nvPicPr>
          <p:cNvPr id="4" name="Picture 3" descr="A picture containing thing&#10;&#10;Description generated with high confidenc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6753" y="4998283"/>
            <a:ext cx="1239811" cy="1859717"/>
          </a:xfrm>
          <a:prstGeom prst="rect">
            <a:avLst/>
          </a:prstGeom>
        </p:spPr>
      </p:pic>
      <p:pic>
        <p:nvPicPr>
          <p:cNvPr id="14" name="Picture 13" descr="A picture containing thing&#10;&#10;Description generated with high confidenc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66844" y="2986789"/>
            <a:ext cx="1327254" cy="199088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1267" y="3162924"/>
            <a:ext cx="1294373" cy="1093160"/>
          </a:xfrm>
          <a:prstGeom prst="rect">
            <a:avLst/>
          </a:prstGeom>
        </p:spPr>
      </p:pic>
      <p:pic>
        <p:nvPicPr>
          <p:cNvPr id="17" name="Picture 16" descr="A picture containing iPod, electronics&#10;&#10;Description generated with very high confidence"/>
          <p:cNvPicPr>
            <a:picLocks noChangeAspect="1"/>
          </p:cNvPicPr>
          <p:nvPr/>
        </p:nvPicPr>
        <p:blipFill rotWithShape="1">
          <a:blip r:embed="rId8"/>
          <a:srcRect l="22531" t="12417" r="32686" b="16949"/>
          <a:stretch/>
        </p:blipFill>
        <p:spPr>
          <a:xfrm>
            <a:off x="2668249" y="5256640"/>
            <a:ext cx="959371" cy="1084197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4"/>
          <a:srcRect l="14433" t="20177" r="15377" b="18446"/>
          <a:stretch/>
        </p:blipFill>
        <p:spPr>
          <a:xfrm>
            <a:off x="2368446" y="2166850"/>
            <a:ext cx="1379096" cy="1205936"/>
          </a:xfrm>
          <a:prstGeom prst="rect">
            <a:avLst/>
          </a:prstGeom>
        </p:spPr>
      </p:pic>
      <p:pic>
        <p:nvPicPr>
          <p:cNvPr id="22" name="Picture 21" descr="A picture containing white, sitting, wall, next&#10;&#10;Description generated with high confidence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20154" y="5546981"/>
            <a:ext cx="1311019" cy="1311019"/>
          </a:xfrm>
          <a:prstGeom prst="rect">
            <a:avLst/>
          </a:prstGeom>
        </p:spPr>
      </p:pic>
      <p:cxnSp>
        <p:nvCxnSpPr>
          <p:cNvPr id="24" name="Straight Connector 23"/>
          <p:cNvCxnSpPr/>
          <p:nvPr/>
        </p:nvCxnSpPr>
        <p:spPr>
          <a:xfrm>
            <a:off x="3582649" y="3312826"/>
            <a:ext cx="569626" cy="65956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cxnSpLocks/>
          </p:cNvCxnSpPr>
          <p:nvPr/>
        </p:nvCxnSpPr>
        <p:spPr>
          <a:xfrm>
            <a:off x="2056151" y="3929921"/>
            <a:ext cx="1736360" cy="50716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cxnSpLocks/>
          </p:cNvCxnSpPr>
          <p:nvPr/>
        </p:nvCxnSpPr>
        <p:spPr>
          <a:xfrm flipH="1">
            <a:off x="944380" y="4364636"/>
            <a:ext cx="182380" cy="70203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cxnSpLocks/>
          </p:cNvCxnSpPr>
          <p:nvPr/>
        </p:nvCxnSpPr>
        <p:spPr>
          <a:xfrm>
            <a:off x="1366603" y="5683770"/>
            <a:ext cx="116673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cxnSpLocks/>
            <a:endCxn id="22" idx="1"/>
          </p:cNvCxnSpPr>
          <p:nvPr/>
        </p:nvCxnSpPr>
        <p:spPr>
          <a:xfrm>
            <a:off x="3717561" y="5771213"/>
            <a:ext cx="802593" cy="43127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cxnSpLocks/>
          </p:cNvCxnSpPr>
          <p:nvPr/>
        </p:nvCxnSpPr>
        <p:spPr>
          <a:xfrm flipH="1">
            <a:off x="4871803" y="3417757"/>
            <a:ext cx="584618" cy="56962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cxnSpLocks/>
          </p:cNvCxnSpPr>
          <p:nvPr/>
        </p:nvCxnSpPr>
        <p:spPr>
          <a:xfrm>
            <a:off x="2970551" y="3465226"/>
            <a:ext cx="132413" cy="172137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cxnSpLocks/>
          </p:cNvCxnSpPr>
          <p:nvPr/>
        </p:nvCxnSpPr>
        <p:spPr>
          <a:xfrm>
            <a:off x="1906249" y="4349645"/>
            <a:ext cx="747010" cy="92689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cxnSpLocks/>
            <a:endCxn id="22" idx="0"/>
          </p:cNvCxnSpPr>
          <p:nvPr/>
        </p:nvCxnSpPr>
        <p:spPr>
          <a:xfrm>
            <a:off x="4829331" y="4994223"/>
            <a:ext cx="346333" cy="55275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cxnSpLocks/>
          </p:cNvCxnSpPr>
          <p:nvPr/>
        </p:nvCxnSpPr>
        <p:spPr>
          <a:xfrm flipV="1">
            <a:off x="5713750" y="5651292"/>
            <a:ext cx="312296" cy="22735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cxnSpLocks/>
            <a:endCxn id="14" idx="1"/>
          </p:cNvCxnSpPr>
          <p:nvPr/>
        </p:nvCxnSpPr>
        <p:spPr>
          <a:xfrm>
            <a:off x="6133475" y="3435246"/>
            <a:ext cx="1533369" cy="54698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cxnSpLocks/>
          </p:cNvCxnSpPr>
          <p:nvPr/>
        </p:nvCxnSpPr>
        <p:spPr>
          <a:xfrm>
            <a:off x="3780020" y="2685738"/>
            <a:ext cx="1376596" cy="20736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cxnSpLocks/>
          </p:cNvCxnSpPr>
          <p:nvPr/>
        </p:nvCxnSpPr>
        <p:spPr>
          <a:xfrm>
            <a:off x="8052216" y="2805659"/>
            <a:ext cx="162394" cy="38724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cxnSpLocks/>
          </p:cNvCxnSpPr>
          <p:nvPr/>
        </p:nvCxnSpPr>
        <p:spPr>
          <a:xfrm>
            <a:off x="5878643" y="3510197"/>
            <a:ext cx="462196" cy="109178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>
            <a:cxnSpLocks/>
          </p:cNvCxnSpPr>
          <p:nvPr/>
        </p:nvCxnSpPr>
        <p:spPr>
          <a:xfrm flipH="1">
            <a:off x="6880485" y="2820649"/>
            <a:ext cx="826957" cy="188626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82866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93692" y="678885"/>
            <a:ext cx="7015397" cy="6179115"/>
          </a:xfrm>
        </p:spPr>
        <p:txBody>
          <a:bodyPr>
            <a:normAutofit lnSpcReduction="10000"/>
          </a:bodyPr>
          <a:lstStyle/>
          <a:p>
            <a:r>
              <a:rPr lang="en-US" sz="2600" dirty="0"/>
              <a:t>Puck #1 broadcast temperature data (using </a:t>
            </a:r>
            <a:r>
              <a:rPr lang="en-US" sz="2600" dirty="0" err="1">
                <a:latin typeface="Consolas" panose="020B0609020204030204" pitchFamily="49" charset="0"/>
              </a:rPr>
              <a:t>NRF.setAdvertising</a:t>
            </a:r>
            <a:r>
              <a:rPr lang="en-US" sz="2600" dirty="0">
                <a:latin typeface="Consolas" panose="020B0609020204030204" pitchFamily="49" charset="0"/>
              </a:rPr>
              <a:t>())</a:t>
            </a:r>
          </a:p>
          <a:p>
            <a:endParaRPr lang="en-US" sz="2600" dirty="0">
              <a:latin typeface="Consolas" panose="020B0609020204030204" pitchFamily="49" charset="0"/>
              <a:sym typeface="Wingdings"/>
            </a:endParaRPr>
          </a:p>
          <a:p>
            <a:endParaRPr lang="en-US" sz="2600" dirty="0">
              <a:latin typeface="Consolas" panose="020B0609020204030204" pitchFamily="49" charset="0"/>
              <a:sym typeface="Wingdings"/>
            </a:endParaRPr>
          </a:p>
          <a:p>
            <a:endParaRPr lang="en-US" sz="2600" dirty="0">
              <a:latin typeface="Consolas" panose="020B0609020204030204" pitchFamily="49" charset="0"/>
              <a:sym typeface="Wingdings"/>
            </a:endParaRPr>
          </a:p>
          <a:p>
            <a:endParaRPr lang="en-US" sz="2600" dirty="0">
              <a:latin typeface="Consolas" panose="020B0609020204030204" pitchFamily="49" charset="0"/>
              <a:sym typeface="Wingdings"/>
            </a:endParaRPr>
          </a:p>
          <a:p>
            <a:r>
              <a:rPr lang="en-US" sz="2600" dirty="0">
                <a:sym typeface="Wingdings"/>
              </a:rPr>
              <a:t>Puck #2 will scan for Bluetooth broadcast from Puck #1. If found, it will rebroadcast the same temperature data</a:t>
            </a:r>
          </a:p>
          <a:p>
            <a:endParaRPr lang="en-US" sz="2600" dirty="0">
              <a:sym typeface="Wingdings"/>
            </a:endParaRPr>
          </a:p>
          <a:p>
            <a:endParaRPr lang="en-US" sz="2600" dirty="0">
              <a:sym typeface="Wingdings"/>
            </a:endParaRPr>
          </a:p>
          <a:p>
            <a:r>
              <a:rPr lang="en-US" sz="2600" dirty="0">
                <a:sym typeface="Wingdings"/>
              </a:rPr>
              <a:t>When the </a:t>
            </a:r>
            <a:r>
              <a:rPr lang="en-US" sz="2600" dirty="0" err="1">
                <a:sym typeface="Wingdings"/>
              </a:rPr>
              <a:t>micro:bit</a:t>
            </a:r>
            <a:r>
              <a:rPr lang="en-US" sz="2600" dirty="0">
                <a:sym typeface="Wingdings"/>
              </a:rPr>
              <a:t> detects the temperature data, the LED on board will turn on.</a:t>
            </a:r>
            <a:br>
              <a:rPr lang="en-US" sz="2600" dirty="0">
                <a:sym typeface="Wingdings"/>
              </a:rPr>
            </a:br>
            <a:endParaRPr lang="en-US" sz="2600" dirty="0">
              <a:sym typeface="Wingdings"/>
            </a:endParaRPr>
          </a:p>
          <a:p>
            <a:r>
              <a:rPr lang="en-US" sz="2000" dirty="0">
                <a:sym typeface="Wingdings"/>
              </a:rPr>
              <a:t>Note: only Puck #1 and #2 requires programming beforehand, the </a:t>
            </a:r>
            <a:r>
              <a:rPr lang="en-US" sz="2000" dirty="0" err="1">
                <a:sym typeface="Wingdings"/>
              </a:rPr>
              <a:t>micro:bit</a:t>
            </a:r>
            <a:r>
              <a:rPr lang="en-US" sz="2000" dirty="0">
                <a:sym typeface="Wingdings"/>
              </a:rPr>
              <a:t> does not contain any preloaded code</a:t>
            </a:r>
          </a:p>
          <a:p>
            <a:endParaRPr lang="en-US" sz="2300" dirty="0">
              <a:sym typeface="Wingdings"/>
            </a:endParaRPr>
          </a:p>
          <a:p>
            <a:endParaRPr lang="en-MY" sz="2600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2040283" y="0"/>
            <a:ext cx="7429499" cy="6006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MY" sz="4000" dirty="0"/>
              <a:t>Overview – Bluetooth Mesh</a:t>
            </a:r>
          </a:p>
        </p:txBody>
      </p:sp>
      <p:pic>
        <p:nvPicPr>
          <p:cNvPr id="4" name="Picture 3" descr="A picture containing white, indoor, sitting, seat&#10;&#10;Description generated with very high confidenc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179" y="320372"/>
            <a:ext cx="1699552" cy="1699552"/>
          </a:xfrm>
          <a:prstGeom prst="rect">
            <a:avLst/>
          </a:prstGeom>
        </p:spPr>
      </p:pic>
      <p:pic>
        <p:nvPicPr>
          <p:cNvPr id="10" name="Picture 9" descr="A picture containing white, indoor, sitting, seat&#10;&#10;Description generated with very high confidenc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697" y="2631357"/>
            <a:ext cx="1699552" cy="169955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514" y="5366479"/>
            <a:ext cx="1560613" cy="1318012"/>
          </a:xfrm>
          <a:prstGeom prst="rect">
            <a:avLst/>
          </a:prstGeom>
        </p:spPr>
      </p:pic>
      <p:sp>
        <p:nvSpPr>
          <p:cNvPr id="15" name="Content Placeholder 2"/>
          <p:cNvSpPr txBox="1">
            <a:spLocks/>
          </p:cNvSpPr>
          <p:nvPr/>
        </p:nvSpPr>
        <p:spPr>
          <a:xfrm>
            <a:off x="302302" y="553969"/>
            <a:ext cx="1511508" cy="4953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dirty="0"/>
              <a:t>Puck #1</a:t>
            </a:r>
            <a:endParaRPr lang="en-US" sz="2300" dirty="0">
              <a:sym typeface="Wingdings"/>
            </a:endParaRPr>
          </a:p>
          <a:p>
            <a:endParaRPr lang="en-MY" sz="2600" dirty="0"/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244840" y="2804992"/>
            <a:ext cx="1511508" cy="4953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dirty="0"/>
              <a:t>Puck #2</a:t>
            </a:r>
            <a:endParaRPr lang="en-US" sz="2300" dirty="0">
              <a:sym typeface="Wingdings"/>
            </a:endParaRPr>
          </a:p>
          <a:p>
            <a:endParaRPr lang="en-MY" sz="2600" dirty="0"/>
          </a:p>
        </p:txBody>
      </p:sp>
      <p:sp>
        <p:nvSpPr>
          <p:cNvPr id="17" name="Content Placeholder 2"/>
          <p:cNvSpPr txBox="1">
            <a:spLocks/>
          </p:cNvSpPr>
          <p:nvPr/>
        </p:nvSpPr>
        <p:spPr>
          <a:xfrm>
            <a:off x="214860" y="4948584"/>
            <a:ext cx="1511508" cy="495344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err="1"/>
              <a:t>Micro:bit</a:t>
            </a:r>
            <a:endParaRPr lang="en-US" sz="2800" dirty="0">
              <a:sym typeface="Wingdings"/>
            </a:endParaRPr>
          </a:p>
          <a:p>
            <a:endParaRPr lang="en-MY" sz="2600" dirty="0"/>
          </a:p>
        </p:txBody>
      </p:sp>
      <p:sp>
        <p:nvSpPr>
          <p:cNvPr id="18" name="Arrow: Down 17"/>
          <p:cNvSpPr/>
          <p:nvPr/>
        </p:nvSpPr>
        <p:spPr>
          <a:xfrm>
            <a:off x="794479" y="1768839"/>
            <a:ext cx="494676" cy="104931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9" name="Arrow: Down 18"/>
          <p:cNvSpPr/>
          <p:nvPr/>
        </p:nvSpPr>
        <p:spPr>
          <a:xfrm>
            <a:off x="781987" y="3974891"/>
            <a:ext cx="494676" cy="104931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5"/>
          <a:srcRect l="11803" t="18394" r="37213" b="57613"/>
          <a:stretch/>
        </p:blipFill>
        <p:spPr>
          <a:xfrm>
            <a:off x="2203555" y="1431562"/>
            <a:ext cx="6745574" cy="169181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6"/>
          <a:srcRect l="11967" t="26084" r="30000" b="62227"/>
          <a:stretch/>
        </p:blipFill>
        <p:spPr>
          <a:xfrm>
            <a:off x="2188564" y="4174759"/>
            <a:ext cx="6563340" cy="704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7653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owerpoint Template Design White BG-02-0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82846" y="1181056"/>
            <a:ext cx="7492810" cy="4297087"/>
          </a:xfrm>
        </p:spPr>
        <p:txBody>
          <a:bodyPr>
            <a:normAutofit/>
          </a:bodyPr>
          <a:lstStyle/>
          <a:p>
            <a:r>
              <a:rPr lang="en-US" sz="2600" dirty="0"/>
              <a:t>The sender Puck can scan all nearby Bluetooth devices and filter out the devices you want to connect to.</a:t>
            </a:r>
          </a:p>
          <a:p>
            <a:r>
              <a:rPr lang="en-US" sz="2600" dirty="0"/>
              <a:t>No prior configuration on the receiving Puck is required</a:t>
            </a:r>
          </a:p>
          <a:p>
            <a:r>
              <a:rPr lang="en-US" sz="2600" dirty="0">
                <a:sym typeface="Wingdings"/>
              </a:rPr>
              <a:t>But if specific user defined functions is required, need to define on receiving Puck first</a:t>
            </a:r>
          </a:p>
          <a:p>
            <a:pPr lvl="1"/>
            <a:r>
              <a:rPr lang="en-US" sz="2300" dirty="0">
                <a:sym typeface="Wingdings"/>
              </a:rPr>
              <a:t>E.g. the </a:t>
            </a:r>
            <a:r>
              <a:rPr lang="en-US" sz="2300" dirty="0">
                <a:latin typeface="Consolas" panose="020B0609020204030204" pitchFamily="49" charset="0"/>
                <a:sym typeface="Wingdings"/>
              </a:rPr>
              <a:t>rebroadcast()</a:t>
            </a:r>
            <a:r>
              <a:rPr lang="en-US" sz="2300" dirty="0">
                <a:sym typeface="Wingdings"/>
              </a:rPr>
              <a:t> function in the picture below</a:t>
            </a:r>
          </a:p>
          <a:p>
            <a:endParaRPr lang="en-MY" sz="2600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856060" y="393231"/>
            <a:ext cx="7429499" cy="6006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MY" sz="4000" dirty="0"/>
              <a:t>Overview – Puck to Puck Comm.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l="61312" t="43915" r="5737" b="34262"/>
          <a:stretch/>
        </p:blipFill>
        <p:spPr>
          <a:xfrm>
            <a:off x="299802" y="4542020"/>
            <a:ext cx="5231567" cy="2030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9371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Powerpoint Template Design White BG-02-0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2807" y="1149555"/>
            <a:ext cx="7492810" cy="5251245"/>
          </a:xfrm>
        </p:spPr>
        <p:txBody>
          <a:bodyPr>
            <a:normAutofit lnSpcReduction="10000"/>
          </a:bodyPr>
          <a:lstStyle/>
          <a:p>
            <a:r>
              <a:rPr lang="en-MY" sz="2500" dirty="0"/>
              <a:t>Light Sensor</a:t>
            </a:r>
          </a:p>
          <a:p>
            <a:pPr lvl="1"/>
            <a:r>
              <a:rPr lang="en-MY" sz="2200" dirty="0"/>
              <a:t>Measure the “brightness” of the environment around the Puck</a:t>
            </a:r>
          </a:p>
          <a:p>
            <a:r>
              <a:rPr lang="en-MY" sz="2500" dirty="0"/>
              <a:t>Temperature Sensor</a:t>
            </a:r>
          </a:p>
          <a:p>
            <a:pPr lvl="1"/>
            <a:r>
              <a:rPr lang="en-MY" sz="2200" dirty="0"/>
              <a:t>Measure surrounding temperature</a:t>
            </a:r>
          </a:p>
          <a:p>
            <a:r>
              <a:rPr lang="en-MY" sz="2500" dirty="0"/>
              <a:t>NFC (Near Field Communication)</a:t>
            </a:r>
          </a:p>
          <a:p>
            <a:pPr lvl="1"/>
            <a:r>
              <a:rPr lang="en-MY" sz="2400" dirty="0"/>
              <a:t>Broadcast any data, can be received by NFC-enabled phones</a:t>
            </a:r>
          </a:p>
          <a:p>
            <a:r>
              <a:rPr lang="en-MY" sz="2500" dirty="0"/>
              <a:t>IR (Infrared)</a:t>
            </a:r>
          </a:p>
          <a:p>
            <a:pPr lvl="1"/>
            <a:r>
              <a:rPr lang="en-MY" sz="2200" dirty="0"/>
              <a:t>Act as a controller, can be used as a power on switch</a:t>
            </a:r>
          </a:p>
          <a:p>
            <a:r>
              <a:rPr lang="en-MY" sz="2500" dirty="0"/>
              <a:t>GPIO Pins, LED and Button</a:t>
            </a:r>
          </a:p>
          <a:p>
            <a:pPr lvl="1"/>
            <a:r>
              <a:rPr lang="en-MY" sz="2400" dirty="0"/>
              <a:t>GPIO Pins capable of PWM, SPI, I2C, UART, Analog Input</a:t>
            </a:r>
          </a:p>
          <a:p>
            <a:pPr lvl="1"/>
            <a:r>
              <a:rPr lang="en-MY" sz="2400" dirty="0"/>
              <a:t>Three LEDs for indication or alert purposes</a:t>
            </a:r>
          </a:p>
          <a:p>
            <a:pPr lvl="1"/>
            <a:r>
              <a:rPr lang="en-MY" sz="2400" dirty="0"/>
              <a:t>Push button can be used for user input </a:t>
            </a:r>
          </a:p>
          <a:p>
            <a:endParaRPr lang="en-MY" sz="2500" dirty="0"/>
          </a:p>
        </p:txBody>
      </p:sp>
      <p:sp>
        <p:nvSpPr>
          <p:cNvPr id="18" name="Title 1"/>
          <p:cNvSpPr txBox="1">
            <a:spLocks/>
          </p:cNvSpPr>
          <p:nvPr/>
        </p:nvSpPr>
        <p:spPr>
          <a:xfrm>
            <a:off x="856060" y="393231"/>
            <a:ext cx="7429499" cy="6006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MY" sz="4000" dirty="0"/>
              <a:t>Overview – Other Features</a:t>
            </a:r>
          </a:p>
        </p:txBody>
      </p:sp>
    </p:spTree>
    <p:extLst>
      <p:ext uri="{BB962C8B-B14F-4D97-AF65-F5344CB8AC3E}">
        <p14:creationId xmlns:p14="http://schemas.microsoft.com/office/powerpoint/2010/main" val="1954324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Powerpoint Template Design White BG-02-0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2807" y="1190445"/>
            <a:ext cx="4229525" cy="5382883"/>
          </a:xfrm>
        </p:spPr>
        <p:txBody>
          <a:bodyPr>
            <a:normAutofit lnSpcReduction="10000"/>
          </a:bodyPr>
          <a:lstStyle/>
          <a:p>
            <a:r>
              <a:rPr lang="en-MY" sz="2600" dirty="0"/>
              <a:t>Update using </a:t>
            </a:r>
            <a:r>
              <a:rPr lang="en-MY" sz="2600" b="1" dirty="0" err="1"/>
              <a:t>nRF</a:t>
            </a:r>
            <a:r>
              <a:rPr lang="en-MY" sz="2600" b="1" dirty="0"/>
              <a:t> Toolbox App (Android &amp; iOS)</a:t>
            </a:r>
          </a:p>
          <a:p>
            <a:r>
              <a:rPr lang="en-MY" sz="2600" dirty="0"/>
              <a:t>Download the binaries from the official site</a:t>
            </a:r>
          </a:p>
          <a:p>
            <a:r>
              <a:rPr lang="en-MY" sz="2600" dirty="0"/>
              <a:t>Reset the Puck and boot it in debug mode</a:t>
            </a:r>
          </a:p>
          <a:p>
            <a:r>
              <a:rPr lang="en-MY" sz="2600" dirty="0"/>
              <a:t>Upload the firmware to the Puck using the app</a:t>
            </a:r>
          </a:p>
          <a:p>
            <a:r>
              <a:rPr lang="en-MY" sz="2600" dirty="0"/>
              <a:t>Puck.js is still actively developed – firmware updates to provide new functions are released occasionally</a:t>
            </a:r>
          </a:p>
          <a:p>
            <a:r>
              <a:rPr lang="en-MY" sz="2600" dirty="0"/>
              <a:t>Potential BLE5-supporting firmware</a:t>
            </a:r>
          </a:p>
          <a:p>
            <a:endParaRPr lang="en-MY" sz="2200" dirty="0"/>
          </a:p>
          <a:p>
            <a:endParaRPr lang="en-MY" sz="2500" dirty="0"/>
          </a:p>
        </p:txBody>
      </p:sp>
      <p:sp>
        <p:nvSpPr>
          <p:cNvPr id="18" name="Title 1"/>
          <p:cNvSpPr txBox="1">
            <a:spLocks/>
          </p:cNvSpPr>
          <p:nvPr/>
        </p:nvSpPr>
        <p:spPr>
          <a:xfrm>
            <a:off x="856060" y="393231"/>
            <a:ext cx="7429499" cy="6006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MY" sz="4000" dirty="0"/>
              <a:t>Overview – Update Firmware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t="4772" r="60189"/>
          <a:stretch/>
        </p:blipFill>
        <p:spPr>
          <a:xfrm>
            <a:off x="5279366" y="1173193"/>
            <a:ext cx="3640347" cy="4640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6067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Powerpoint Template Design White BG-02-0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2807" y="1123051"/>
            <a:ext cx="7492810" cy="4297087"/>
          </a:xfrm>
        </p:spPr>
        <p:txBody>
          <a:bodyPr>
            <a:normAutofit/>
          </a:bodyPr>
          <a:lstStyle/>
          <a:p>
            <a:r>
              <a:rPr lang="en-MY" sz="2500" dirty="0"/>
              <a:t>Materials:</a:t>
            </a:r>
          </a:p>
          <a:p>
            <a:pPr lvl="1"/>
            <a:r>
              <a:rPr lang="en-MY" sz="2200" dirty="0"/>
              <a:t>Tablet with Web Bluetooth enabled/PC</a:t>
            </a:r>
          </a:p>
          <a:p>
            <a:pPr lvl="1"/>
            <a:r>
              <a:rPr lang="en-MY" sz="2200" dirty="0"/>
              <a:t>Puck.js</a:t>
            </a:r>
          </a:p>
          <a:p>
            <a:r>
              <a:rPr lang="en-MY" sz="2500" dirty="0"/>
              <a:t>Steps (For Tablet):</a:t>
            </a:r>
          </a:p>
          <a:p>
            <a:pPr marL="800100" lvl="1" indent="-457200">
              <a:buFont typeface="+mj-lt"/>
              <a:buAutoNum type="arabicPeriod"/>
            </a:pPr>
            <a:r>
              <a:rPr lang="en-MY" sz="2200" dirty="0"/>
              <a:t>Open Chrome Web Browser on the tablet</a:t>
            </a:r>
          </a:p>
          <a:p>
            <a:pPr marL="800100" lvl="1" indent="-457200">
              <a:buFont typeface="+mj-lt"/>
              <a:buAutoNum type="arabicPeriod"/>
            </a:pPr>
            <a:r>
              <a:rPr lang="en-MY" sz="2200" dirty="0"/>
              <a:t>Navigate to </a:t>
            </a:r>
            <a:r>
              <a:rPr lang="en-MY" sz="2200" dirty="0">
                <a:hlinkClick r:id="rId3"/>
              </a:rPr>
              <a:t>http://www.espruino.com/ide/</a:t>
            </a:r>
            <a:r>
              <a:rPr lang="en-MY" sz="2200" dirty="0"/>
              <a:t> </a:t>
            </a:r>
          </a:p>
          <a:p>
            <a:pPr marL="800100" lvl="1" indent="-457200">
              <a:buFont typeface="+mj-lt"/>
              <a:buAutoNum type="arabicPeriod"/>
            </a:pPr>
            <a:r>
              <a:rPr lang="en-MY" sz="2200" dirty="0"/>
              <a:t>Connect to the Puck by clicking the top left button (Yellow)</a:t>
            </a:r>
          </a:p>
          <a:p>
            <a:pPr marL="0" indent="0">
              <a:buNone/>
            </a:pPr>
            <a:endParaRPr lang="en-MY" sz="2500" dirty="0"/>
          </a:p>
          <a:p>
            <a:endParaRPr lang="en-MY" sz="2500" dirty="0"/>
          </a:p>
        </p:txBody>
      </p:sp>
      <p:sp>
        <p:nvSpPr>
          <p:cNvPr id="18" name="Title 1"/>
          <p:cNvSpPr txBox="1">
            <a:spLocks/>
          </p:cNvSpPr>
          <p:nvPr/>
        </p:nvSpPr>
        <p:spPr>
          <a:xfrm>
            <a:off x="856060" y="393231"/>
            <a:ext cx="7429499" cy="6006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MY" sz="4000" dirty="0"/>
              <a:t>Hands on (1)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765" y="4344120"/>
            <a:ext cx="3863766" cy="164586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76799" y="4158988"/>
            <a:ext cx="4161183" cy="2548950"/>
          </a:xfrm>
          <a:prstGeom prst="rect">
            <a:avLst/>
          </a:prstGeom>
        </p:spPr>
      </p:pic>
      <p:sp>
        <p:nvSpPr>
          <p:cNvPr id="7" name="Arrow: Right 6"/>
          <p:cNvSpPr/>
          <p:nvPr/>
        </p:nvSpPr>
        <p:spPr>
          <a:xfrm>
            <a:off x="3644348" y="4890051"/>
            <a:ext cx="1537251" cy="715618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" name="Action Button: Blank 1">
            <a:hlinkClick r:id="" action="ppaction://noaction" highlightClick="1"/>
          </p:cNvPr>
          <p:cNvSpPr/>
          <p:nvPr/>
        </p:nvSpPr>
        <p:spPr>
          <a:xfrm>
            <a:off x="7570033" y="149902"/>
            <a:ext cx="1409077" cy="869430"/>
          </a:xfrm>
          <a:prstGeom prst="actionButtonBlan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sz="5000" b="1" dirty="0"/>
              <a:t>PC</a:t>
            </a:r>
          </a:p>
        </p:txBody>
      </p:sp>
      <p:sp>
        <p:nvSpPr>
          <p:cNvPr id="11" name="Action Button: Blank 10">
            <a:hlinkClick r:id="" action="ppaction://noaction" highlightClick="1"/>
          </p:cNvPr>
          <p:cNvSpPr/>
          <p:nvPr/>
        </p:nvSpPr>
        <p:spPr>
          <a:xfrm>
            <a:off x="7572532" y="1156741"/>
            <a:ext cx="1409077" cy="297305"/>
          </a:xfrm>
          <a:prstGeom prst="actionButtonBlan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sz="2000" b="1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92456283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Powerpoint Template Design White BG-02-0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2807" y="1123051"/>
            <a:ext cx="7492810" cy="4297087"/>
          </a:xfrm>
        </p:spPr>
        <p:txBody>
          <a:bodyPr>
            <a:normAutofit/>
          </a:bodyPr>
          <a:lstStyle/>
          <a:p>
            <a:r>
              <a:rPr lang="en-MY" sz="2500" dirty="0"/>
              <a:t>For Windows user</a:t>
            </a:r>
          </a:p>
          <a:p>
            <a:r>
              <a:rPr lang="en-MY" sz="2500" dirty="0"/>
              <a:t>Steps (For PC):</a:t>
            </a:r>
          </a:p>
          <a:p>
            <a:pPr marL="800100" lvl="1" indent="-457200">
              <a:buFont typeface="+mj-lt"/>
              <a:buAutoNum type="arabicPeriod"/>
            </a:pPr>
            <a:r>
              <a:rPr lang="en-MY" sz="2500" dirty="0"/>
              <a:t>For PC, go to </a:t>
            </a:r>
            <a:r>
              <a:rPr lang="en-MY" sz="2500" u="sng" dirty="0">
                <a:solidFill>
                  <a:schemeClr val="accent1"/>
                </a:solidFill>
              </a:rPr>
              <a:t>goo.gl/uK7Fz1 </a:t>
            </a:r>
            <a:r>
              <a:rPr lang="en-MY" sz="2500" dirty="0"/>
              <a:t>and install the Web IDE</a:t>
            </a:r>
          </a:p>
          <a:p>
            <a:pPr marL="800100" lvl="1" indent="-457200">
              <a:buFont typeface="+mj-lt"/>
              <a:buAutoNum type="arabicPeriod"/>
            </a:pPr>
            <a:r>
              <a:rPr lang="en-MY" sz="2500" dirty="0"/>
              <a:t>Connect the Puck to your PC (Through Bluetooth options)</a:t>
            </a:r>
          </a:p>
          <a:p>
            <a:pPr marL="800100" lvl="1" indent="-457200">
              <a:buFont typeface="+mj-lt"/>
              <a:buAutoNum type="arabicPeriod"/>
            </a:pPr>
            <a:r>
              <a:rPr lang="en-MY" sz="2500" dirty="0"/>
              <a:t>Connect to the Puck by clicking the top left button in the IDE (Yellow)</a:t>
            </a:r>
          </a:p>
          <a:p>
            <a:pPr marL="0" indent="0">
              <a:buNone/>
            </a:pPr>
            <a:endParaRPr lang="en-MY" sz="2500" dirty="0"/>
          </a:p>
          <a:p>
            <a:endParaRPr lang="en-MY" sz="2500" dirty="0"/>
          </a:p>
        </p:txBody>
      </p:sp>
      <p:sp>
        <p:nvSpPr>
          <p:cNvPr id="18" name="Title 1"/>
          <p:cNvSpPr txBox="1">
            <a:spLocks/>
          </p:cNvSpPr>
          <p:nvPr/>
        </p:nvSpPr>
        <p:spPr>
          <a:xfrm>
            <a:off x="856060" y="393231"/>
            <a:ext cx="7429499" cy="6006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MY" sz="4000" dirty="0"/>
              <a:t>Hands on (PC-1)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765" y="4344120"/>
            <a:ext cx="3863766" cy="164586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6799" y="4158988"/>
            <a:ext cx="4161183" cy="2548950"/>
          </a:xfrm>
          <a:prstGeom prst="rect">
            <a:avLst/>
          </a:prstGeom>
        </p:spPr>
      </p:pic>
      <p:sp>
        <p:nvSpPr>
          <p:cNvPr id="7" name="Arrow: Right 6"/>
          <p:cNvSpPr/>
          <p:nvPr/>
        </p:nvSpPr>
        <p:spPr>
          <a:xfrm>
            <a:off x="3644348" y="4890051"/>
            <a:ext cx="1537251" cy="715618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449525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Powerpoint Template Design White BG-02-0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9" name="Group 8"/>
          <p:cNvGrpSpPr/>
          <p:nvPr/>
        </p:nvGrpSpPr>
        <p:grpSpPr>
          <a:xfrm>
            <a:off x="1316906" y="1001747"/>
            <a:ext cx="6687841" cy="5121999"/>
            <a:chOff x="1447806" y="1429846"/>
            <a:chExt cx="6171114" cy="4726255"/>
          </a:xfrm>
        </p:grpSpPr>
        <p:grpSp>
          <p:nvGrpSpPr>
            <p:cNvPr id="6" name="Group 5"/>
            <p:cNvGrpSpPr/>
            <p:nvPr/>
          </p:nvGrpSpPr>
          <p:grpSpPr>
            <a:xfrm>
              <a:off x="1447806" y="1429846"/>
              <a:ext cx="6171114" cy="4614763"/>
              <a:chOff x="1588677" y="1416967"/>
              <a:chExt cx="6171114" cy="4614763"/>
            </a:xfrm>
          </p:grpSpPr>
          <p:pic>
            <p:nvPicPr>
              <p:cNvPr id="4100" name="Picture 4" descr="Image result for disrupted industries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88677" y="1416967"/>
                <a:ext cx="6171114" cy="461476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" name="Rectangle 4"/>
              <p:cNvSpPr/>
              <p:nvPr/>
            </p:nvSpPr>
            <p:spPr>
              <a:xfrm>
                <a:off x="3258355" y="3219718"/>
                <a:ext cx="2820473" cy="101743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4" name="TextBox 3"/>
              <p:cNvSpPr txBox="1"/>
              <p:nvPr/>
            </p:nvSpPr>
            <p:spPr>
              <a:xfrm>
                <a:off x="3679730" y="3462738"/>
                <a:ext cx="1977722" cy="52322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800" dirty="0"/>
                  <a:t>Who’s next?</a:t>
                </a:r>
                <a:endParaRPr lang="en-SG" sz="2800" dirty="0"/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1571223" y="5705341"/>
              <a:ext cx="1236371" cy="4507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sp>
        <p:nvSpPr>
          <p:cNvPr id="11" name="Title 1"/>
          <p:cNvSpPr txBox="1">
            <a:spLocks/>
          </p:cNvSpPr>
          <p:nvPr/>
        </p:nvSpPr>
        <p:spPr>
          <a:xfrm>
            <a:off x="856060" y="393231"/>
            <a:ext cx="7429499" cy="6006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MY" sz="4000" dirty="0"/>
              <a:t>Disrupted Industries</a:t>
            </a:r>
          </a:p>
        </p:txBody>
      </p:sp>
    </p:spTree>
    <p:extLst>
      <p:ext uri="{BB962C8B-B14F-4D97-AF65-F5344CB8AC3E}">
        <p14:creationId xmlns:p14="http://schemas.microsoft.com/office/powerpoint/2010/main" val="11294158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767" y="2425439"/>
            <a:ext cx="9146767" cy="4432561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-1828800" y="128188"/>
            <a:ext cx="6708550" cy="6006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MY" sz="4000" dirty="0"/>
              <a:t>Hands on (2)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299468" y="791747"/>
            <a:ext cx="4325541" cy="4297087"/>
          </a:xfrm>
        </p:spPr>
        <p:txBody>
          <a:bodyPr>
            <a:normAutofit/>
          </a:bodyPr>
          <a:lstStyle/>
          <a:p>
            <a:r>
              <a:rPr lang="en-MY" sz="2500" dirty="0"/>
              <a:t>Steps:</a:t>
            </a:r>
          </a:p>
          <a:p>
            <a:pPr marL="342900" lvl="1" indent="0">
              <a:buNone/>
            </a:pPr>
            <a:r>
              <a:rPr lang="en-MY" sz="2200" dirty="0"/>
              <a:t>4. Click the “Upload code” button</a:t>
            </a:r>
          </a:p>
          <a:p>
            <a:pPr marL="342900" lvl="1" indent="0">
              <a:buNone/>
            </a:pPr>
            <a:r>
              <a:rPr lang="en-MY" sz="2200" dirty="0"/>
              <a:t>5. The red LED on the Puck should be blinking now </a:t>
            </a:r>
            <a:endParaRPr lang="en-MY" sz="2500" dirty="0"/>
          </a:p>
          <a:p>
            <a:endParaRPr lang="en-MY" sz="2500" dirty="0"/>
          </a:p>
        </p:txBody>
      </p:sp>
      <p:sp>
        <p:nvSpPr>
          <p:cNvPr id="2" name="Rectangle: Rounded Corners 1"/>
          <p:cNvSpPr/>
          <p:nvPr/>
        </p:nvSpPr>
        <p:spPr>
          <a:xfrm>
            <a:off x="4837043" y="198783"/>
            <a:ext cx="4187687" cy="2001078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B5E6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2166" y="350597"/>
            <a:ext cx="3868743" cy="1756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98070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Powerpoint Template Design White BG-02-0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2807" y="1123051"/>
            <a:ext cx="7127486" cy="4297087"/>
          </a:xfrm>
        </p:spPr>
        <p:txBody>
          <a:bodyPr>
            <a:normAutofit/>
          </a:bodyPr>
          <a:lstStyle/>
          <a:p>
            <a:r>
              <a:rPr lang="en-MY" sz="2500" dirty="0"/>
              <a:t>There are several codes preloaded in the tablet to showcase the sensors </a:t>
            </a:r>
          </a:p>
          <a:p>
            <a:r>
              <a:rPr lang="en-MY" sz="2500" dirty="0"/>
              <a:t>Feel free to try them out!</a:t>
            </a:r>
            <a:endParaRPr lang="en-MY" sz="2200" dirty="0"/>
          </a:p>
          <a:p>
            <a:pPr marL="0" indent="0">
              <a:buNone/>
            </a:pPr>
            <a:endParaRPr lang="en-MY" sz="2500" dirty="0"/>
          </a:p>
          <a:p>
            <a:endParaRPr lang="en-MY" sz="2500" dirty="0"/>
          </a:p>
        </p:txBody>
      </p:sp>
      <p:sp>
        <p:nvSpPr>
          <p:cNvPr id="18" name="Title 1"/>
          <p:cNvSpPr txBox="1">
            <a:spLocks/>
          </p:cNvSpPr>
          <p:nvPr/>
        </p:nvSpPr>
        <p:spPr>
          <a:xfrm>
            <a:off x="856060" y="393231"/>
            <a:ext cx="7429499" cy="6006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MY" sz="4000" dirty="0"/>
              <a:t>Hands on (3)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26605" t="44433" r="18960"/>
          <a:stretch/>
        </p:blipFill>
        <p:spPr>
          <a:xfrm>
            <a:off x="504968" y="4408227"/>
            <a:ext cx="3985146" cy="227557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805" y="2838820"/>
            <a:ext cx="3142857" cy="137142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/>
          <a:srcRect l="8242" r="7711"/>
          <a:stretch/>
        </p:blipFill>
        <p:spPr>
          <a:xfrm>
            <a:off x="5377218" y="1888082"/>
            <a:ext cx="3439236" cy="230178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6"/>
          <a:srcRect l="11940" r="5224"/>
          <a:stretch/>
        </p:blipFill>
        <p:spPr>
          <a:xfrm>
            <a:off x="5377217" y="4394579"/>
            <a:ext cx="3487036" cy="2367886"/>
          </a:xfrm>
          <a:prstGeom prst="rect">
            <a:avLst/>
          </a:prstGeom>
        </p:spPr>
      </p:pic>
      <p:sp>
        <p:nvSpPr>
          <p:cNvPr id="9" name="Arrow: Down 8"/>
          <p:cNvSpPr/>
          <p:nvPr/>
        </p:nvSpPr>
        <p:spPr>
          <a:xfrm>
            <a:off x="1351128" y="4080681"/>
            <a:ext cx="627797" cy="72333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2" name="Arrow: Down 11"/>
          <p:cNvSpPr/>
          <p:nvPr/>
        </p:nvSpPr>
        <p:spPr>
          <a:xfrm rot="13885609">
            <a:off x="4611524" y="3128075"/>
            <a:ext cx="627797" cy="186601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4" name="Arrow: Down 13"/>
          <p:cNvSpPr/>
          <p:nvPr/>
        </p:nvSpPr>
        <p:spPr>
          <a:xfrm>
            <a:off x="7167348" y="3960126"/>
            <a:ext cx="627797" cy="72333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5" name="Rectangle 14"/>
          <p:cNvSpPr/>
          <p:nvPr/>
        </p:nvSpPr>
        <p:spPr>
          <a:xfrm>
            <a:off x="0" y="0"/>
            <a:ext cx="2728952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MY" sz="3000" b="1" dirty="0"/>
              <a:t>Training Codes:</a:t>
            </a:r>
          </a:p>
          <a:p>
            <a:r>
              <a:rPr lang="en-MY" sz="3000" u="sng" dirty="0">
                <a:solidFill>
                  <a:schemeClr val="accent1"/>
                </a:solidFill>
              </a:rPr>
              <a:t>goo.gl/YG165W</a:t>
            </a:r>
          </a:p>
        </p:txBody>
      </p:sp>
    </p:spTree>
    <p:extLst>
      <p:ext uri="{BB962C8B-B14F-4D97-AF65-F5344CB8AC3E}">
        <p14:creationId xmlns:p14="http://schemas.microsoft.com/office/powerpoint/2010/main" val="342179245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Powerpoint Template Design White BG-02-0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7797" y="1173236"/>
            <a:ext cx="7127486" cy="4893436"/>
          </a:xfrm>
        </p:spPr>
        <p:txBody>
          <a:bodyPr>
            <a:normAutofit fontScale="92500" lnSpcReduction="10000"/>
          </a:bodyPr>
          <a:lstStyle/>
          <a:p>
            <a:r>
              <a:rPr lang="en-MY" sz="2500" b="1" dirty="0"/>
              <a:t>Training_LED.js</a:t>
            </a:r>
          </a:p>
          <a:p>
            <a:r>
              <a:rPr lang="en-MY" sz="2500" dirty="0"/>
              <a:t>Use the button to turn the LED on and off</a:t>
            </a:r>
          </a:p>
          <a:p>
            <a:endParaRPr lang="en-MY" sz="2500" dirty="0"/>
          </a:p>
          <a:p>
            <a:r>
              <a:rPr lang="en-MY" sz="2500" b="1" dirty="0"/>
              <a:t>Training_Magnetometer.js </a:t>
            </a:r>
          </a:p>
          <a:p>
            <a:r>
              <a:rPr lang="en-MY" sz="2500" dirty="0"/>
              <a:t>Turn on Green LED when metal is close by (e.g. scissors/some smartphones)</a:t>
            </a:r>
          </a:p>
          <a:p>
            <a:endParaRPr lang="en-MY" sz="2500" dirty="0"/>
          </a:p>
          <a:p>
            <a:r>
              <a:rPr lang="en-MY" sz="2500" b="1" dirty="0"/>
              <a:t>Training_capSense.js</a:t>
            </a:r>
          </a:p>
          <a:p>
            <a:r>
              <a:rPr lang="en-MY" sz="2500" dirty="0"/>
              <a:t>Turn on Red LED when a finger is placed on D11</a:t>
            </a:r>
          </a:p>
          <a:p>
            <a:endParaRPr lang="en-MY" sz="2500" dirty="0"/>
          </a:p>
          <a:p>
            <a:r>
              <a:rPr lang="en-MY" sz="2500" b="1" dirty="0"/>
              <a:t>Training_Puck2Puck_Master.js</a:t>
            </a:r>
          </a:p>
          <a:p>
            <a:r>
              <a:rPr lang="en-MY" sz="2500" b="1" dirty="0"/>
              <a:t>Training_Puck2Puck_Slave.js </a:t>
            </a:r>
          </a:p>
          <a:p>
            <a:r>
              <a:rPr lang="en-MY" sz="2500" dirty="0"/>
              <a:t>The Master Puck can control the Slave’s LED</a:t>
            </a:r>
          </a:p>
          <a:p>
            <a:endParaRPr lang="en-MY" sz="2200" dirty="0"/>
          </a:p>
          <a:p>
            <a:pPr marL="0" indent="0">
              <a:buNone/>
            </a:pPr>
            <a:endParaRPr lang="en-MY" sz="2500" dirty="0"/>
          </a:p>
          <a:p>
            <a:endParaRPr lang="en-MY" sz="2500" dirty="0"/>
          </a:p>
        </p:txBody>
      </p:sp>
      <p:sp>
        <p:nvSpPr>
          <p:cNvPr id="18" name="Title 1"/>
          <p:cNvSpPr txBox="1">
            <a:spLocks/>
          </p:cNvSpPr>
          <p:nvPr/>
        </p:nvSpPr>
        <p:spPr>
          <a:xfrm>
            <a:off x="856060" y="393231"/>
            <a:ext cx="7429499" cy="6006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MY" sz="4000" dirty="0"/>
              <a:t>Hands on (4)</a:t>
            </a: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2728952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MY" sz="3000" b="1" dirty="0"/>
              <a:t>Training Codes:</a:t>
            </a:r>
          </a:p>
          <a:p>
            <a:r>
              <a:rPr lang="en-MY" sz="3000" u="sng" dirty="0">
                <a:solidFill>
                  <a:schemeClr val="accent1"/>
                </a:solidFill>
              </a:rPr>
              <a:t>goo.gl/YG165W</a:t>
            </a:r>
          </a:p>
        </p:txBody>
      </p:sp>
    </p:spTree>
    <p:extLst>
      <p:ext uri="{BB962C8B-B14F-4D97-AF65-F5344CB8AC3E}">
        <p14:creationId xmlns:p14="http://schemas.microsoft.com/office/powerpoint/2010/main" val="214808021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Powerpoint Template Design White BG-02-0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2807" y="1083295"/>
            <a:ext cx="7127486" cy="4893436"/>
          </a:xfrm>
        </p:spPr>
        <p:txBody>
          <a:bodyPr>
            <a:normAutofit/>
          </a:bodyPr>
          <a:lstStyle/>
          <a:p>
            <a:r>
              <a:rPr lang="en-MY" sz="2500" b="1" dirty="0"/>
              <a:t>Training_Light.js</a:t>
            </a:r>
          </a:p>
          <a:p>
            <a:r>
              <a:rPr lang="en-MY" sz="2500" dirty="0"/>
              <a:t>Turn on the LED when dark (cover the Puck with your fingers)</a:t>
            </a:r>
          </a:p>
          <a:p>
            <a:endParaRPr lang="en-MY" sz="2500" dirty="0"/>
          </a:p>
          <a:p>
            <a:r>
              <a:rPr lang="en-MY" sz="2500" b="1" dirty="0"/>
              <a:t>Other individual instructions</a:t>
            </a:r>
          </a:p>
          <a:p>
            <a:r>
              <a:rPr lang="en-MY" sz="2000" dirty="0" err="1">
                <a:latin typeface="Consolas" panose="020B0609020204030204" pitchFamily="49" charset="0"/>
              </a:rPr>
              <a:t>digitalWrite</a:t>
            </a:r>
            <a:r>
              <a:rPr lang="en-MY" sz="2000" dirty="0">
                <a:latin typeface="Consolas" panose="020B0609020204030204" pitchFamily="49" charset="0"/>
              </a:rPr>
              <a:t>(LED1, 0) – LED1/2/3, 0/1</a:t>
            </a:r>
          </a:p>
          <a:p>
            <a:r>
              <a:rPr lang="en-MY" sz="2000" dirty="0" err="1">
                <a:latin typeface="Consolas" panose="020B0609020204030204" pitchFamily="49" charset="0"/>
              </a:rPr>
              <a:t>E.getTemperature</a:t>
            </a:r>
            <a:r>
              <a:rPr lang="en-MY" sz="2000" dirty="0">
                <a:latin typeface="Consolas" panose="020B0609020204030204" pitchFamily="49" charset="0"/>
              </a:rPr>
              <a:t> – get temperature in C</a:t>
            </a:r>
          </a:p>
          <a:p>
            <a:r>
              <a:rPr lang="en-MY" sz="2000" dirty="0" err="1">
                <a:latin typeface="Consolas" panose="020B0609020204030204" pitchFamily="49" charset="0"/>
              </a:rPr>
              <a:t>Puck.getBatteryPercentage</a:t>
            </a:r>
            <a:r>
              <a:rPr lang="en-MY" sz="2000" dirty="0">
                <a:latin typeface="Consolas" panose="020B0609020204030204" pitchFamily="49" charset="0"/>
              </a:rPr>
              <a:t>()</a:t>
            </a:r>
          </a:p>
          <a:p>
            <a:r>
              <a:rPr lang="en-MY" sz="2000" dirty="0" err="1">
                <a:latin typeface="Consolas" panose="020B0609020204030204" pitchFamily="49" charset="0"/>
              </a:rPr>
              <a:t>Puck.light</a:t>
            </a:r>
            <a:r>
              <a:rPr lang="en-MY" sz="2000" dirty="0">
                <a:latin typeface="Consolas" panose="020B0609020204030204" pitchFamily="49" charset="0"/>
              </a:rPr>
              <a:t>() – light sensor</a:t>
            </a:r>
          </a:p>
          <a:p>
            <a:r>
              <a:rPr lang="en-MY" sz="2000" dirty="0" err="1">
                <a:latin typeface="Consolas" panose="020B0609020204030204" pitchFamily="49" charset="0"/>
              </a:rPr>
              <a:t>Puck.mag</a:t>
            </a:r>
            <a:r>
              <a:rPr lang="en-MY" sz="2000" dirty="0">
                <a:latin typeface="Consolas" panose="020B0609020204030204" pitchFamily="49" charset="0"/>
              </a:rPr>
              <a:t>() – get magnetometer reading (</a:t>
            </a:r>
            <a:r>
              <a:rPr lang="en-MY" sz="2000" dirty="0" err="1">
                <a:latin typeface="Consolas" panose="020B0609020204030204" pitchFamily="49" charset="0"/>
              </a:rPr>
              <a:t>x,y,z</a:t>
            </a:r>
            <a:r>
              <a:rPr lang="en-MY" sz="2000" dirty="0">
                <a:latin typeface="Consolas" panose="020B0609020204030204" pitchFamily="49" charset="0"/>
              </a:rPr>
              <a:t> coordinates)</a:t>
            </a:r>
          </a:p>
          <a:p>
            <a:endParaRPr lang="en-MY" sz="2500" b="1" dirty="0"/>
          </a:p>
          <a:p>
            <a:endParaRPr lang="en-MY" sz="2200" dirty="0"/>
          </a:p>
          <a:p>
            <a:pPr marL="0" indent="0">
              <a:buNone/>
            </a:pPr>
            <a:endParaRPr lang="en-MY" sz="2500" dirty="0"/>
          </a:p>
          <a:p>
            <a:endParaRPr lang="en-MY" sz="2500" dirty="0"/>
          </a:p>
        </p:txBody>
      </p:sp>
      <p:sp>
        <p:nvSpPr>
          <p:cNvPr id="18" name="Title 1"/>
          <p:cNvSpPr txBox="1">
            <a:spLocks/>
          </p:cNvSpPr>
          <p:nvPr/>
        </p:nvSpPr>
        <p:spPr>
          <a:xfrm>
            <a:off x="856060" y="393231"/>
            <a:ext cx="7429499" cy="6006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MY" sz="4000" dirty="0"/>
              <a:t>Hands on (5)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2728952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MY" sz="3000" b="1" dirty="0"/>
              <a:t>Training Codes:</a:t>
            </a:r>
          </a:p>
          <a:p>
            <a:r>
              <a:rPr lang="en-MY" sz="3000" u="sng" dirty="0">
                <a:solidFill>
                  <a:schemeClr val="accent1"/>
                </a:solidFill>
              </a:rPr>
              <a:t>goo.gl/YG165W</a:t>
            </a:r>
          </a:p>
        </p:txBody>
      </p:sp>
    </p:spTree>
    <p:extLst>
      <p:ext uri="{BB962C8B-B14F-4D97-AF65-F5344CB8AC3E}">
        <p14:creationId xmlns:p14="http://schemas.microsoft.com/office/powerpoint/2010/main" val="256732283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owerpoint Template Design White BG-02-0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232452"/>
            <a:ext cx="7886700" cy="5340626"/>
          </a:xfrm>
        </p:spPr>
        <p:txBody>
          <a:bodyPr>
            <a:normAutofit/>
          </a:bodyPr>
          <a:lstStyle/>
          <a:p>
            <a:r>
              <a:rPr lang="en-US" sz="2600" dirty="0"/>
              <a:t>Some considerations:</a:t>
            </a:r>
          </a:p>
          <a:p>
            <a:pPr lvl="1"/>
            <a:r>
              <a:rPr lang="en-US" sz="2600" dirty="0"/>
              <a:t>Inconspicuous / size</a:t>
            </a:r>
          </a:p>
          <a:p>
            <a:pPr lvl="1"/>
            <a:r>
              <a:rPr lang="en-US" sz="2600" dirty="0"/>
              <a:t>Range</a:t>
            </a:r>
          </a:p>
          <a:p>
            <a:pPr lvl="1"/>
            <a:r>
              <a:rPr lang="en-US" sz="2600" dirty="0"/>
              <a:t>Bluetooth Mesh support</a:t>
            </a:r>
          </a:p>
          <a:p>
            <a:pPr lvl="1"/>
            <a:r>
              <a:rPr lang="en-US" sz="2600" dirty="0"/>
              <a:t>Battery Life</a:t>
            </a:r>
          </a:p>
          <a:p>
            <a:pPr marL="342900" lvl="1" indent="0">
              <a:buNone/>
            </a:pPr>
            <a:endParaRPr lang="en-US" sz="2600" dirty="0"/>
          </a:p>
          <a:p>
            <a:r>
              <a:rPr lang="en-US" sz="2600" dirty="0"/>
              <a:t>Open source hardware design means we can replicate the design and manufacture ourselves to reduce cost</a:t>
            </a:r>
          </a:p>
          <a:p>
            <a:endParaRPr lang="en-US" sz="2600" dirty="0"/>
          </a:p>
          <a:p>
            <a:r>
              <a:rPr lang="en-US" sz="2600" dirty="0"/>
              <a:t>Other Bluetooth beacons can be used as substitute</a:t>
            </a:r>
          </a:p>
          <a:p>
            <a:endParaRPr lang="en-US" sz="2600" dirty="0"/>
          </a:p>
          <a:p>
            <a:r>
              <a:rPr lang="en-US" sz="2600" dirty="0"/>
              <a:t>More testing required </a:t>
            </a:r>
          </a:p>
          <a:p>
            <a:endParaRPr lang="en-US" sz="2600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856060" y="393231"/>
            <a:ext cx="7429499" cy="6006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MY" sz="4000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31822155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map&#10;&#10;Description generated with high confidence"/>
          <p:cNvPicPr>
            <a:picLocks noChangeAspect="1"/>
          </p:cNvPicPr>
          <p:nvPr/>
        </p:nvPicPr>
        <p:blipFill rotWithShape="1">
          <a:blip r:embed="rId2"/>
          <a:srcRect l="15171" t="9091" r="29677" b="-1"/>
          <a:stretch/>
        </p:blipFill>
        <p:spPr>
          <a:xfrm>
            <a:off x="20" y="10"/>
            <a:ext cx="9143980" cy="6857990"/>
          </a:xfrm>
          <a:prstGeom prst="rect">
            <a:avLst/>
          </a:prstGeom>
        </p:spPr>
      </p:pic>
      <p:sp>
        <p:nvSpPr>
          <p:cNvPr id="16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" y="3764613"/>
            <a:ext cx="4107942" cy="2256211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0059" y="3929204"/>
            <a:ext cx="3458199" cy="1206776"/>
          </a:xfrm>
        </p:spPr>
        <p:txBody>
          <a:bodyPr>
            <a:normAutofit/>
          </a:bodyPr>
          <a:lstStyle/>
          <a:p>
            <a:pPr algn="l"/>
            <a:r>
              <a:rPr lang="en-MY" sz="3600"/>
              <a:t>Thank You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0059" y="5135981"/>
            <a:ext cx="3458200" cy="713464"/>
          </a:xfrm>
        </p:spPr>
        <p:txBody>
          <a:bodyPr>
            <a:normAutofit/>
          </a:bodyPr>
          <a:lstStyle/>
          <a:p>
            <a:pPr algn="l"/>
            <a:endParaRPr lang="en-MY" sz="1400" dirty="0"/>
          </a:p>
        </p:txBody>
      </p:sp>
    </p:spTree>
    <p:extLst>
      <p:ext uri="{BB962C8B-B14F-4D97-AF65-F5344CB8AC3E}">
        <p14:creationId xmlns:p14="http://schemas.microsoft.com/office/powerpoint/2010/main" val="40746104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owerpoint Template Design White BG-02-0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842807" y="1149555"/>
            <a:ext cx="7492810" cy="4297087"/>
          </a:xfrm>
        </p:spPr>
        <p:txBody>
          <a:bodyPr>
            <a:normAutofit/>
          </a:bodyPr>
          <a:lstStyle/>
          <a:p>
            <a:r>
              <a:rPr lang="en-MY" sz="2500" dirty="0" err="1"/>
              <a:t>IoT_Innovation</a:t>
            </a:r>
            <a:r>
              <a:rPr lang="en-MY" sz="2500" dirty="0"/>
              <a:t> – Puck.js – Part 1.pptx (Lee Han Cheng)</a:t>
            </a:r>
          </a:p>
          <a:p>
            <a:r>
              <a:rPr lang="en-MY" sz="2500" dirty="0" err="1"/>
              <a:t>IoT_Innovation</a:t>
            </a:r>
            <a:r>
              <a:rPr lang="en-MY" sz="2500" dirty="0"/>
              <a:t> – Puck.js – Part 2.pptx (</a:t>
            </a:r>
            <a:r>
              <a:rPr lang="en-MY" sz="2500" dirty="0" err="1"/>
              <a:t>Dinh</a:t>
            </a:r>
            <a:r>
              <a:rPr lang="en-MY" sz="2500" dirty="0"/>
              <a:t>)</a:t>
            </a:r>
          </a:p>
          <a:p>
            <a:r>
              <a:rPr lang="en-US" sz="2500" dirty="0"/>
              <a:t>[PPT] NEA </a:t>
            </a:r>
            <a:r>
              <a:rPr lang="en-US" sz="2500" dirty="0" err="1"/>
              <a:t>Gravitrap</a:t>
            </a:r>
            <a:r>
              <a:rPr lang="en-US" sz="2500" dirty="0"/>
              <a:t> Water Level Sensing Project.pptx (Ting Yi)</a:t>
            </a:r>
            <a:endParaRPr lang="en-MY" sz="2500" dirty="0"/>
          </a:p>
          <a:p>
            <a:r>
              <a:rPr lang="en-MY" sz="2500" dirty="0">
                <a:hlinkClick r:id="rId3"/>
              </a:rPr>
              <a:t>https://www.espruino.com/Puck.js</a:t>
            </a:r>
            <a:r>
              <a:rPr lang="en-MY" sz="2500" dirty="0"/>
              <a:t> 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856060" y="393231"/>
            <a:ext cx="7429499" cy="6006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MY" sz="4000" dirty="0"/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28708415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Powerpoint Template Design White BG-02-0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0757" y="1435856"/>
            <a:ext cx="7886700" cy="4351338"/>
          </a:xfrm>
        </p:spPr>
        <p:txBody>
          <a:bodyPr>
            <a:normAutofit/>
          </a:bodyPr>
          <a:lstStyle/>
          <a:p>
            <a:r>
              <a:rPr lang="en-US" sz="2600" dirty="0"/>
              <a:t>Tech literacy</a:t>
            </a:r>
          </a:p>
          <a:p>
            <a:r>
              <a:rPr lang="en-US" sz="2600" dirty="0"/>
              <a:t>Low/no barriers to entry </a:t>
            </a:r>
          </a:p>
          <a:p>
            <a:r>
              <a:rPr lang="en-US" sz="2600" dirty="0"/>
              <a:t>Low manufacturing cost</a:t>
            </a:r>
          </a:p>
          <a:p>
            <a:r>
              <a:rPr lang="en-US" sz="2600" dirty="0"/>
              <a:t>Venture funding in hopes of unicorns </a:t>
            </a:r>
            <a:br>
              <a:rPr lang="en-US" sz="2600" dirty="0"/>
            </a:br>
            <a:r>
              <a:rPr lang="en-US" sz="2600" dirty="0"/>
              <a:t>($1B startups)</a:t>
            </a:r>
            <a:endParaRPr lang="en-SG" sz="2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668" y="3986205"/>
            <a:ext cx="4332466" cy="1284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668" y="5432871"/>
            <a:ext cx="4584879" cy="107179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07076" y="1466161"/>
            <a:ext cx="3335939" cy="229993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6"/>
          <a:srcRect t="26929"/>
          <a:stretch/>
        </p:blipFill>
        <p:spPr>
          <a:xfrm>
            <a:off x="5390802" y="3986205"/>
            <a:ext cx="3568485" cy="275367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299803" y="393231"/>
            <a:ext cx="8679305" cy="6006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/>
              <a:t>Why are industries disrupted so quickly?</a:t>
            </a:r>
            <a:endParaRPr lang="en-MY" sz="4000" dirty="0"/>
          </a:p>
        </p:txBody>
      </p:sp>
    </p:spTree>
    <p:extLst>
      <p:ext uri="{BB962C8B-B14F-4D97-AF65-F5344CB8AC3E}">
        <p14:creationId xmlns:p14="http://schemas.microsoft.com/office/powerpoint/2010/main" val="42771372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owerpoint Template Design White BG-02-0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8" name="Picture 2" descr="PNG An Incumbents guide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81" b="255"/>
          <a:stretch/>
        </p:blipFill>
        <p:spPr bwMode="auto">
          <a:xfrm>
            <a:off x="780298" y="1019931"/>
            <a:ext cx="5137053" cy="5126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1439866" y="6396335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SG" sz="1200" dirty="0"/>
              <a:t>http://www.mckinsey.com/business-functions/strategy-and-corporate-finance/our-insights/an-incumbents-guide-to-digital-disruption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299803" y="393231"/>
            <a:ext cx="8679305" cy="6006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/>
              <a:t>The incumbent’s journey of disruption</a:t>
            </a:r>
            <a:endParaRPr lang="en-MY" sz="4000" dirty="0"/>
          </a:p>
        </p:txBody>
      </p:sp>
    </p:spTree>
    <p:extLst>
      <p:ext uri="{BB962C8B-B14F-4D97-AF65-F5344CB8AC3E}">
        <p14:creationId xmlns:p14="http://schemas.microsoft.com/office/powerpoint/2010/main" val="246439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owerpoint Template Design White BG-02-0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255999"/>
            <a:ext cx="7886700" cy="4351338"/>
          </a:xfrm>
        </p:spPr>
        <p:txBody>
          <a:bodyPr>
            <a:normAutofit/>
          </a:bodyPr>
          <a:lstStyle/>
          <a:p>
            <a:r>
              <a:rPr lang="en-US" sz="2600" dirty="0"/>
              <a:t>Think like a disruptor, act like a startup (PwC)</a:t>
            </a:r>
          </a:p>
          <a:p>
            <a:r>
              <a:rPr lang="en-US" sz="2600" dirty="0"/>
              <a:t>Embrace change (McKinsey)</a:t>
            </a:r>
          </a:p>
          <a:p>
            <a:r>
              <a:rPr lang="en-US" sz="2600" dirty="0"/>
              <a:t>Think MVP: Iterate quickly (Peter Thiel)</a:t>
            </a:r>
          </a:p>
          <a:p>
            <a:endParaRPr lang="en-SG" sz="2600" dirty="0"/>
          </a:p>
        </p:txBody>
      </p:sp>
      <p:pic>
        <p:nvPicPr>
          <p:cNvPr id="10254" name="Picture 14" descr="Image result for a small team of a+ players can run circles around a giant team of b and c player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95" y="2809924"/>
            <a:ext cx="6165322" cy="2901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299803" y="393231"/>
            <a:ext cx="8679305" cy="6006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/>
              <a:t>What can we do?</a:t>
            </a:r>
            <a:endParaRPr lang="en-MY" sz="4000" dirty="0"/>
          </a:p>
        </p:txBody>
      </p:sp>
    </p:spTree>
    <p:extLst>
      <p:ext uri="{BB962C8B-B14F-4D97-AF65-F5344CB8AC3E}">
        <p14:creationId xmlns:p14="http://schemas.microsoft.com/office/powerpoint/2010/main" val="30716896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owerpoint Template Design White BG-02-0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2" name="Picture 4" descr="Image result for minimum viable produc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9681" y="1071447"/>
            <a:ext cx="5728289" cy="4834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299803" y="393231"/>
            <a:ext cx="8679305" cy="6006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/>
              <a:t>Think MVP: Minimum Viable Product</a:t>
            </a:r>
            <a:endParaRPr lang="en-MY" sz="4000" dirty="0"/>
          </a:p>
        </p:txBody>
      </p:sp>
    </p:spTree>
    <p:extLst>
      <p:ext uri="{BB962C8B-B14F-4D97-AF65-F5344CB8AC3E}">
        <p14:creationId xmlns:p14="http://schemas.microsoft.com/office/powerpoint/2010/main" val="24345693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owerpoint Template Design White BG-02-0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21" y="1379094"/>
            <a:ext cx="7886700" cy="4153291"/>
          </a:xfrm>
        </p:spPr>
        <p:txBody>
          <a:bodyPr/>
          <a:lstStyle/>
          <a:p>
            <a:r>
              <a:rPr lang="en-US" sz="2600" dirty="0"/>
              <a:t>Think like a disruptor </a:t>
            </a:r>
          </a:p>
          <a:p>
            <a:r>
              <a:rPr lang="en-US" sz="2600" dirty="0"/>
              <a:t>Think MVPs (Minimum Viable Product) </a:t>
            </a:r>
          </a:p>
          <a:p>
            <a:endParaRPr lang="en-SG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299803" y="393231"/>
            <a:ext cx="8679305" cy="6006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/>
              <a:t>Learning Outcomes</a:t>
            </a:r>
            <a:endParaRPr lang="en-MY" sz="4000" dirty="0"/>
          </a:p>
        </p:txBody>
      </p:sp>
    </p:spTree>
    <p:extLst>
      <p:ext uri="{BB962C8B-B14F-4D97-AF65-F5344CB8AC3E}">
        <p14:creationId xmlns:p14="http://schemas.microsoft.com/office/powerpoint/2010/main" val="21178111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2597</TotalTime>
  <Words>2089</Words>
  <Application>Microsoft Office PowerPoint</Application>
  <PresentationFormat>On-screen Show (4:3)</PresentationFormat>
  <Paragraphs>318</Paragraphs>
  <Slides>46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4" baseType="lpstr">
      <vt:lpstr>Arial</vt:lpstr>
      <vt:lpstr>Arial</vt:lpstr>
      <vt:lpstr>Calibri</vt:lpstr>
      <vt:lpstr>Calibri Light</vt:lpstr>
      <vt:lpstr>Consolas</vt:lpstr>
      <vt:lpstr>Mangal</vt:lpstr>
      <vt:lpstr>Wingdings</vt:lpstr>
      <vt:lpstr>Office Theme</vt:lpstr>
      <vt:lpstr>Internet of Things  &amp; Puck.js session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is Puck.JS?</vt:lpstr>
      <vt:lpstr>Open Source</vt:lpstr>
      <vt:lpstr>Cost</vt:lpstr>
      <vt:lpstr>Cost – Other IoT beacons</vt:lpstr>
      <vt:lpstr>Sensors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Holster project</dc:title>
  <dc:creator>Tee Ting Yi</dc:creator>
  <cp:lastModifiedBy>Tee Ting Yi</cp:lastModifiedBy>
  <cp:revision>69</cp:revision>
  <dcterms:created xsi:type="dcterms:W3CDTF">2017-04-21T01:48:17Z</dcterms:created>
  <dcterms:modified xsi:type="dcterms:W3CDTF">2017-05-30T06:35:02Z</dcterms:modified>
</cp:coreProperties>
</file>